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145706892" r:id="rId2"/>
    <p:sldId id="2145706792" r:id="rId3"/>
    <p:sldId id="2145706899" r:id="rId4"/>
    <p:sldId id="2145706900" r:id="rId5"/>
    <p:sldId id="2145706932" r:id="rId6"/>
    <p:sldId id="2145706931" r:id="rId7"/>
    <p:sldId id="2145706958" r:id="rId8"/>
    <p:sldId id="2145706959" r:id="rId9"/>
    <p:sldId id="2145706951" r:id="rId10"/>
    <p:sldId id="2145706957" r:id="rId11"/>
    <p:sldId id="2145706903" r:id="rId12"/>
    <p:sldId id="2145706907" r:id="rId13"/>
    <p:sldId id="2145706933" r:id="rId14"/>
    <p:sldId id="2145706938" r:id="rId15"/>
    <p:sldId id="2145706942" r:id="rId16"/>
    <p:sldId id="2145706939" r:id="rId17"/>
    <p:sldId id="2145706944" r:id="rId18"/>
    <p:sldId id="2145706943" r:id="rId19"/>
    <p:sldId id="2145706946" r:id="rId20"/>
    <p:sldId id="2145706945" r:id="rId21"/>
    <p:sldId id="2145706948" r:id="rId22"/>
    <p:sldId id="2145706947" r:id="rId23"/>
    <p:sldId id="2145706950" r:id="rId24"/>
    <p:sldId id="2145706949" r:id="rId25"/>
    <p:sldId id="2145706952" r:id="rId26"/>
    <p:sldId id="2145706956" r:id="rId27"/>
    <p:sldId id="2145706953" r:id="rId28"/>
    <p:sldId id="2145706954" r:id="rId29"/>
    <p:sldId id="2145706940" r:id="rId30"/>
    <p:sldId id="2145706936" r:id="rId31"/>
    <p:sldId id="2145706955" r:id="rId32"/>
    <p:sldId id="263" r:id="rId33"/>
    <p:sldId id="2145706960" r:id="rId34"/>
    <p:sldId id="2145706906" r:id="rId3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8C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114"/>
    <p:restoredTop sz="92613"/>
  </p:normalViewPr>
  <p:slideViewPr>
    <p:cSldViewPr snapToGrid="0" snapToObjects="1">
      <p:cViewPr varScale="1">
        <p:scale>
          <a:sx n="70" d="100"/>
          <a:sy n="70" d="100"/>
        </p:scale>
        <p:origin x="216" y="15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1B4FB8-5206-B14F-9256-BFCD12914D38}" type="datetimeFigureOut">
              <a:rPr lang="en-US" smtClean="0"/>
              <a:t>4/6/22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631281-6D73-124D-B72E-2E90772D751E}" type="slidenum">
              <a:rPr lang="en-US" smtClean="0"/>
              <a:t>‹#›</a:t>
            </a:fld>
            <a:endParaRPr lang="en-US"/>
          </a:p>
        </p:txBody>
      </p:sp>
    </p:spTree>
    <p:extLst>
      <p:ext uri="{BB962C8B-B14F-4D97-AF65-F5344CB8AC3E}">
        <p14:creationId xmlns:p14="http://schemas.microsoft.com/office/powerpoint/2010/main" val="1527336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631281-6D73-124D-B72E-2E90772D751E}" type="slidenum">
              <a:rPr lang="en-US" smtClean="0"/>
              <a:t>1</a:t>
            </a:fld>
            <a:endParaRPr lang="en-US" dirty="0"/>
          </a:p>
        </p:txBody>
      </p:sp>
    </p:spTree>
    <p:extLst>
      <p:ext uri="{BB962C8B-B14F-4D97-AF65-F5344CB8AC3E}">
        <p14:creationId xmlns:p14="http://schemas.microsoft.com/office/powerpoint/2010/main" val="2230385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F9F7D-FFCA-994A-B8E5-E75708AA1A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860C686-92EC-E14F-B04C-58788D11A8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8" name="Foliennummernplatzhalter 7">
            <a:extLst>
              <a:ext uri="{FF2B5EF4-FFF2-40B4-BE49-F238E27FC236}">
                <a16:creationId xmlns:a16="http://schemas.microsoft.com/office/drawing/2014/main" id="{F5177960-DA6D-FD42-8FC7-6E6120A85081}"/>
              </a:ext>
            </a:extLst>
          </p:cNvPr>
          <p:cNvSpPr>
            <a:spLocks noGrp="1"/>
          </p:cNvSpPr>
          <p:nvPr>
            <p:ph type="sldNum" sz="quarter" idx="10"/>
          </p:nvPr>
        </p:nvSpPr>
        <p:spPr/>
        <p:txBody>
          <a:bodyPr/>
          <a:lstStyle/>
          <a:p>
            <a:fld id="{4E433485-A178-5046-A34F-3159A756139E}" type="slidenum">
              <a:rPr lang="de-DE" smtClean="0"/>
              <a:pPr/>
              <a:t>‹#›</a:t>
            </a:fld>
            <a:endParaRPr lang="de-DE"/>
          </a:p>
        </p:txBody>
      </p:sp>
    </p:spTree>
    <p:extLst>
      <p:ext uri="{BB962C8B-B14F-4D97-AF65-F5344CB8AC3E}">
        <p14:creationId xmlns:p14="http://schemas.microsoft.com/office/powerpoint/2010/main" val="582457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A7D845-335F-EF4C-83BA-21FF97FCC8B3}"/>
              </a:ext>
            </a:extLst>
          </p:cNvPr>
          <p:cNvSpPr>
            <a:spLocks noGrp="1"/>
          </p:cNvSpPr>
          <p:nvPr>
            <p:ph type="title"/>
          </p:nvPr>
        </p:nvSpPr>
        <p:spPr>
          <a:xfrm>
            <a:off x="838200" y="365126"/>
            <a:ext cx="10515600" cy="558900"/>
          </a:xfrm>
          <a:prstGeom prst="rect">
            <a:avLst/>
          </a:prstGeom>
        </p:spPr>
        <p:txBody>
          <a:bodyPr/>
          <a:lstStyle/>
          <a:p>
            <a:r>
              <a:rPr lang="de-DE"/>
              <a:t>Mastertitelformat bearbeiten</a:t>
            </a:r>
          </a:p>
        </p:txBody>
      </p:sp>
      <p:sp>
        <p:nvSpPr>
          <p:cNvPr id="3" name="Vertikaler Textplatzhalter 2">
            <a:extLst>
              <a:ext uri="{FF2B5EF4-FFF2-40B4-BE49-F238E27FC236}">
                <a16:creationId xmlns:a16="http://schemas.microsoft.com/office/drawing/2014/main" id="{71B47944-E4B1-5747-AD65-5EFF80746FD7}"/>
              </a:ext>
            </a:extLst>
          </p:cNvPr>
          <p:cNvSpPr>
            <a:spLocks noGrp="1"/>
          </p:cNvSpPr>
          <p:nvPr>
            <p:ph type="body" orient="vert" idx="1"/>
          </p:nvPr>
        </p:nvSpPr>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75EEC32C-A36A-794C-891E-B455351EC6AF}"/>
              </a:ext>
            </a:extLst>
          </p:cNvPr>
          <p:cNvSpPr>
            <a:spLocks noGrp="1"/>
          </p:cNvSpPr>
          <p:nvPr>
            <p:ph type="dt" sz="half" idx="10"/>
          </p:nvPr>
        </p:nvSpPr>
        <p:spPr>
          <a:xfrm>
            <a:off x="838200" y="6356350"/>
            <a:ext cx="2743200" cy="365125"/>
          </a:xfrm>
          <a:prstGeom prst="rect">
            <a:avLst/>
          </a:prstGeom>
        </p:spPr>
        <p:txBody>
          <a:bodyPr/>
          <a:lstStyle/>
          <a:p>
            <a:fld id="{160E8DC5-BDAD-114C-A102-F4E6D4DFBF24}" type="datetimeFigureOut">
              <a:rPr lang="de-DE" smtClean="0"/>
              <a:t>06.04.22</a:t>
            </a:fld>
            <a:endParaRPr lang="de-DE"/>
          </a:p>
        </p:txBody>
      </p:sp>
      <p:sp>
        <p:nvSpPr>
          <p:cNvPr id="5" name="Fußzeilenplatzhalter 4">
            <a:extLst>
              <a:ext uri="{FF2B5EF4-FFF2-40B4-BE49-F238E27FC236}">
                <a16:creationId xmlns:a16="http://schemas.microsoft.com/office/drawing/2014/main" id="{3AE7B151-991F-A442-A11A-7E0710FF9E1A}"/>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E082ED46-E5E0-144B-9BE9-2BA7F17E2317}"/>
              </a:ext>
            </a:extLst>
          </p:cNvPr>
          <p:cNvSpPr>
            <a:spLocks noGrp="1"/>
          </p:cNvSpPr>
          <p:nvPr>
            <p:ph type="sldNum" sz="quarter" idx="12"/>
          </p:nvPr>
        </p:nvSpPr>
        <p:spPr/>
        <p:txBody>
          <a:bodyPr/>
          <a:lstStyle/>
          <a:p>
            <a:fld id="{34D90484-8D74-B146-893D-9B3A3EB84BBD}" type="slidenum">
              <a:rPr lang="de-DE" smtClean="0"/>
              <a:t>‹#›</a:t>
            </a:fld>
            <a:endParaRPr lang="de-DE"/>
          </a:p>
        </p:txBody>
      </p:sp>
    </p:spTree>
    <p:extLst>
      <p:ext uri="{BB962C8B-B14F-4D97-AF65-F5344CB8AC3E}">
        <p14:creationId xmlns:p14="http://schemas.microsoft.com/office/powerpoint/2010/main" val="317831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5C6A70C-A1E4-3C4A-A1DC-D1DF4470BD00}"/>
              </a:ext>
            </a:extLst>
          </p:cNvPr>
          <p:cNvSpPr>
            <a:spLocks noGrp="1"/>
          </p:cNvSpPr>
          <p:nvPr>
            <p:ph type="title" orient="vert"/>
          </p:nvPr>
        </p:nvSpPr>
        <p:spPr>
          <a:xfrm>
            <a:off x="8724900" y="365125"/>
            <a:ext cx="2628900" cy="5811838"/>
          </a:xfrm>
          <a:prstGeom prst="rect">
            <a:avLst/>
          </a:prstGeo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702FAFEB-539C-B84F-BAD3-A2030885858A}"/>
              </a:ext>
            </a:extLst>
          </p:cNvPr>
          <p:cNvSpPr>
            <a:spLocks noGrp="1"/>
          </p:cNvSpPr>
          <p:nvPr>
            <p:ph type="body" orient="vert" idx="1"/>
          </p:nvPr>
        </p:nvSpPr>
        <p:spPr>
          <a:xfrm>
            <a:off x="838200" y="365125"/>
            <a:ext cx="7734300" cy="5811838"/>
          </a:xfrm>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F3851648-C4CE-6F44-8436-6A4B7497F5CA}"/>
              </a:ext>
            </a:extLst>
          </p:cNvPr>
          <p:cNvSpPr>
            <a:spLocks noGrp="1"/>
          </p:cNvSpPr>
          <p:nvPr>
            <p:ph type="dt" sz="half" idx="10"/>
          </p:nvPr>
        </p:nvSpPr>
        <p:spPr>
          <a:xfrm>
            <a:off x="838200" y="6356350"/>
            <a:ext cx="2743200" cy="365125"/>
          </a:xfrm>
          <a:prstGeom prst="rect">
            <a:avLst/>
          </a:prstGeom>
        </p:spPr>
        <p:txBody>
          <a:bodyPr/>
          <a:lstStyle/>
          <a:p>
            <a:fld id="{160E8DC5-BDAD-114C-A102-F4E6D4DFBF24}" type="datetimeFigureOut">
              <a:rPr lang="de-DE" smtClean="0"/>
              <a:t>06.04.22</a:t>
            </a:fld>
            <a:endParaRPr lang="de-DE"/>
          </a:p>
        </p:txBody>
      </p:sp>
      <p:sp>
        <p:nvSpPr>
          <p:cNvPr id="5" name="Fußzeilenplatzhalter 4">
            <a:extLst>
              <a:ext uri="{FF2B5EF4-FFF2-40B4-BE49-F238E27FC236}">
                <a16:creationId xmlns:a16="http://schemas.microsoft.com/office/drawing/2014/main" id="{A48FC8A3-47B6-6F4C-90EF-5BD2247D0C82}"/>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EA973634-FF25-7E4E-B3EF-A48843D0209E}"/>
              </a:ext>
            </a:extLst>
          </p:cNvPr>
          <p:cNvSpPr>
            <a:spLocks noGrp="1"/>
          </p:cNvSpPr>
          <p:nvPr>
            <p:ph type="sldNum" sz="quarter" idx="12"/>
          </p:nvPr>
        </p:nvSpPr>
        <p:spPr/>
        <p:txBody>
          <a:bodyPr/>
          <a:lstStyle/>
          <a:p>
            <a:fld id="{34D90484-8D74-B146-893D-9B3A3EB84BBD}" type="slidenum">
              <a:rPr lang="de-DE" smtClean="0"/>
              <a:t>‹#›</a:t>
            </a:fld>
            <a:endParaRPr lang="de-DE"/>
          </a:p>
        </p:txBody>
      </p:sp>
    </p:spTree>
    <p:extLst>
      <p:ext uri="{BB962C8B-B14F-4D97-AF65-F5344CB8AC3E}">
        <p14:creationId xmlns:p14="http://schemas.microsoft.com/office/powerpoint/2010/main" val="155983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14118669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4416A1-87AD-254D-8D05-0874CCBAC052}"/>
              </a:ext>
            </a:extLst>
          </p:cNvPr>
          <p:cNvSpPr>
            <a:spLocks noGrp="1"/>
          </p:cNvSpPr>
          <p:nvPr>
            <p:ph type="title"/>
          </p:nvPr>
        </p:nvSpPr>
        <p:spPr>
          <a:xfrm>
            <a:off x="838200" y="365126"/>
            <a:ext cx="10515600" cy="558900"/>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3FDC3304-6260-3448-9D9E-07253F8E9C67}"/>
              </a:ext>
            </a:extLst>
          </p:cNvPr>
          <p:cNvSpPr>
            <a:spLocks noGrp="1"/>
          </p:cNvSpPr>
          <p:nvPr>
            <p:ph idx="1"/>
          </p:nvPr>
        </p:nvSpPr>
        <p:spPr/>
        <p:txBody>
          <a:bodyPr/>
          <a:lstStyle/>
          <a:p>
            <a:r>
              <a:rPr lang="de-DE"/>
              <a:t>Mastertextformat bearbeiten
Zweite Ebene
Dritte Ebene
Vierte Ebene
Fünfte Ebene</a:t>
            </a:r>
          </a:p>
        </p:txBody>
      </p:sp>
      <p:sp>
        <p:nvSpPr>
          <p:cNvPr id="7" name="Foliennummernplatzhalter 6">
            <a:extLst>
              <a:ext uri="{FF2B5EF4-FFF2-40B4-BE49-F238E27FC236}">
                <a16:creationId xmlns:a16="http://schemas.microsoft.com/office/drawing/2014/main" id="{72FDF6EF-49FD-F64A-B45D-EC8907A2CCE6}"/>
              </a:ext>
            </a:extLst>
          </p:cNvPr>
          <p:cNvSpPr>
            <a:spLocks noGrp="1"/>
          </p:cNvSpPr>
          <p:nvPr>
            <p:ph type="sldNum" sz="quarter" idx="10"/>
          </p:nvPr>
        </p:nvSpPr>
        <p:spPr/>
        <p:txBody>
          <a:bodyPr/>
          <a:lstStyle/>
          <a:p>
            <a:fld id="{4E433485-A178-5046-A34F-3159A756139E}" type="slidenum">
              <a:rPr lang="de-DE" smtClean="0"/>
              <a:pPr/>
              <a:t>‹#›</a:t>
            </a:fld>
            <a:endParaRPr lang="de-DE"/>
          </a:p>
        </p:txBody>
      </p:sp>
    </p:spTree>
    <p:extLst>
      <p:ext uri="{BB962C8B-B14F-4D97-AF65-F5344CB8AC3E}">
        <p14:creationId xmlns:p14="http://schemas.microsoft.com/office/powerpoint/2010/main" val="2926585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6E9A8A-9EF4-2F43-9BF3-902B7183293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C5B98A25-A37E-C548-B343-F37B06B1E2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055CA0C4-63BC-F741-A9EA-9045608A44AD}"/>
              </a:ext>
            </a:extLst>
          </p:cNvPr>
          <p:cNvSpPr>
            <a:spLocks noGrp="1"/>
          </p:cNvSpPr>
          <p:nvPr>
            <p:ph type="dt" sz="half" idx="10"/>
          </p:nvPr>
        </p:nvSpPr>
        <p:spPr>
          <a:xfrm>
            <a:off x="838200" y="6356350"/>
            <a:ext cx="2743200" cy="365125"/>
          </a:xfrm>
          <a:prstGeom prst="rect">
            <a:avLst/>
          </a:prstGeom>
        </p:spPr>
        <p:txBody>
          <a:bodyPr/>
          <a:lstStyle/>
          <a:p>
            <a:fld id="{160E8DC5-BDAD-114C-A102-F4E6D4DFBF24}" type="datetimeFigureOut">
              <a:rPr lang="de-DE" smtClean="0"/>
              <a:t>06.04.22</a:t>
            </a:fld>
            <a:endParaRPr lang="de-DE"/>
          </a:p>
        </p:txBody>
      </p:sp>
      <p:sp>
        <p:nvSpPr>
          <p:cNvPr id="5" name="Fußzeilenplatzhalter 4">
            <a:extLst>
              <a:ext uri="{FF2B5EF4-FFF2-40B4-BE49-F238E27FC236}">
                <a16:creationId xmlns:a16="http://schemas.microsoft.com/office/drawing/2014/main" id="{DF82A480-C23C-A24A-BB0B-F6A996C5D3E2}"/>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837E4B4D-87A0-8F49-AA9C-DBA3DC3E0386}"/>
              </a:ext>
            </a:extLst>
          </p:cNvPr>
          <p:cNvSpPr>
            <a:spLocks noGrp="1"/>
          </p:cNvSpPr>
          <p:nvPr>
            <p:ph type="sldNum" sz="quarter" idx="12"/>
          </p:nvPr>
        </p:nvSpPr>
        <p:spPr/>
        <p:txBody>
          <a:bodyPr/>
          <a:lstStyle/>
          <a:p>
            <a:fld id="{34D90484-8D74-B146-893D-9B3A3EB84BBD}" type="slidenum">
              <a:rPr lang="de-DE" smtClean="0"/>
              <a:t>‹#›</a:t>
            </a:fld>
            <a:endParaRPr lang="de-DE"/>
          </a:p>
        </p:txBody>
      </p:sp>
    </p:spTree>
    <p:extLst>
      <p:ext uri="{BB962C8B-B14F-4D97-AF65-F5344CB8AC3E}">
        <p14:creationId xmlns:p14="http://schemas.microsoft.com/office/powerpoint/2010/main" val="722910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662166-1421-1246-9BCD-795656211446}"/>
              </a:ext>
            </a:extLst>
          </p:cNvPr>
          <p:cNvSpPr>
            <a:spLocks noGrp="1"/>
          </p:cNvSpPr>
          <p:nvPr>
            <p:ph type="title"/>
          </p:nvPr>
        </p:nvSpPr>
        <p:spPr>
          <a:xfrm>
            <a:off x="838200" y="365126"/>
            <a:ext cx="10515600" cy="558900"/>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832EAFD5-56A3-0343-BC69-D670CBF0E916}"/>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89ABC259-9D34-B54E-A7C4-01130411CF79}"/>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809A1EF8-78D0-8644-BF86-3E9DB3C5EE7A}"/>
              </a:ext>
            </a:extLst>
          </p:cNvPr>
          <p:cNvSpPr>
            <a:spLocks noGrp="1"/>
          </p:cNvSpPr>
          <p:nvPr>
            <p:ph type="dt" sz="half" idx="10"/>
          </p:nvPr>
        </p:nvSpPr>
        <p:spPr>
          <a:xfrm>
            <a:off x="838200" y="6356350"/>
            <a:ext cx="2743200" cy="365125"/>
          </a:xfrm>
          <a:prstGeom prst="rect">
            <a:avLst/>
          </a:prstGeom>
        </p:spPr>
        <p:txBody>
          <a:bodyPr/>
          <a:lstStyle/>
          <a:p>
            <a:fld id="{160E8DC5-BDAD-114C-A102-F4E6D4DFBF24}" type="datetimeFigureOut">
              <a:rPr lang="de-DE" smtClean="0"/>
              <a:t>06.04.22</a:t>
            </a:fld>
            <a:endParaRPr lang="de-DE"/>
          </a:p>
        </p:txBody>
      </p:sp>
      <p:sp>
        <p:nvSpPr>
          <p:cNvPr id="6" name="Fußzeilenplatzhalter 5">
            <a:extLst>
              <a:ext uri="{FF2B5EF4-FFF2-40B4-BE49-F238E27FC236}">
                <a16:creationId xmlns:a16="http://schemas.microsoft.com/office/drawing/2014/main" id="{CB7E2452-9919-494F-8EDB-17E2444236F5}"/>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6F26C734-96F4-BF4C-90C7-DA1B87112039}"/>
              </a:ext>
            </a:extLst>
          </p:cNvPr>
          <p:cNvSpPr>
            <a:spLocks noGrp="1"/>
          </p:cNvSpPr>
          <p:nvPr>
            <p:ph type="sldNum" sz="quarter" idx="12"/>
          </p:nvPr>
        </p:nvSpPr>
        <p:spPr/>
        <p:txBody>
          <a:bodyPr/>
          <a:lstStyle/>
          <a:p>
            <a:fld id="{34D90484-8D74-B146-893D-9B3A3EB84BBD}" type="slidenum">
              <a:rPr lang="de-DE" smtClean="0"/>
              <a:t>‹#›</a:t>
            </a:fld>
            <a:endParaRPr lang="de-DE"/>
          </a:p>
        </p:txBody>
      </p:sp>
    </p:spTree>
    <p:extLst>
      <p:ext uri="{BB962C8B-B14F-4D97-AF65-F5344CB8AC3E}">
        <p14:creationId xmlns:p14="http://schemas.microsoft.com/office/powerpoint/2010/main" val="938024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05620E-7B17-684B-8321-86FF1D744A63}"/>
              </a:ext>
            </a:extLst>
          </p:cNvPr>
          <p:cNvSpPr>
            <a:spLocks noGrp="1"/>
          </p:cNvSpPr>
          <p:nvPr>
            <p:ph type="title"/>
          </p:nvPr>
        </p:nvSpPr>
        <p:spPr>
          <a:xfrm>
            <a:off x="839788" y="365125"/>
            <a:ext cx="10515600" cy="1325563"/>
          </a:xfrm>
          <a:prstGeom prst="rect">
            <a:avLst/>
          </a:prstGeom>
        </p:spPr>
        <p:txBody>
          <a:bodyPr/>
          <a:lstStyle/>
          <a:p>
            <a:r>
              <a:rPr lang="de-DE"/>
              <a:t>Mastertitelformat bearbeiten</a:t>
            </a:r>
          </a:p>
        </p:txBody>
      </p:sp>
      <p:sp>
        <p:nvSpPr>
          <p:cNvPr id="3" name="Textplatzhalter 2">
            <a:extLst>
              <a:ext uri="{FF2B5EF4-FFF2-40B4-BE49-F238E27FC236}">
                <a16:creationId xmlns:a16="http://schemas.microsoft.com/office/drawing/2014/main" id="{0AD72F6C-89FD-B447-A395-25A98207EB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006F6EE0-EB32-EC4A-A7EA-2349A553D774}"/>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2E0D6916-3DC8-CB43-B8A7-3A47D724B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32C6B71A-8450-0D46-BDD3-3C085EA5D4A1}"/>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719E764B-8331-254A-844E-5B3D41D96967}"/>
              </a:ext>
            </a:extLst>
          </p:cNvPr>
          <p:cNvSpPr>
            <a:spLocks noGrp="1"/>
          </p:cNvSpPr>
          <p:nvPr>
            <p:ph type="dt" sz="half" idx="10"/>
          </p:nvPr>
        </p:nvSpPr>
        <p:spPr>
          <a:xfrm>
            <a:off x="838200" y="6356350"/>
            <a:ext cx="2743200" cy="365125"/>
          </a:xfrm>
          <a:prstGeom prst="rect">
            <a:avLst/>
          </a:prstGeom>
        </p:spPr>
        <p:txBody>
          <a:bodyPr/>
          <a:lstStyle/>
          <a:p>
            <a:fld id="{160E8DC5-BDAD-114C-A102-F4E6D4DFBF24}" type="datetimeFigureOut">
              <a:rPr lang="de-DE" smtClean="0"/>
              <a:t>06.04.22</a:t>
            </a:fld>
            <a:endParaRPr lang="de-DE"/>
          </a:p>
        </p:txBody>
      </p:sp>
      <p:sp>
        <p:nvSpPr>
          <p:cNvPr id="8" name="Fußzeilenplatzhalter 7">
            <a:extLst>
              <a:ext uri="{FF2B5EF4-FFF2-40B4-BE49-F238E27FC236}">
                <a16:creationId xmlns:a16="http://schemas.microsoft.com/office/drawing/2014/main" id="{F6C687F1-6BF7-F947-A789-257EBC35517A}"/>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5E3BF101-20EE-F344-A6E2-21F923A035E9}"/>
              </a:ext>
            </a:extLst>
          </p:cNvPr>
          <p:cNvSpPr>
            <a:spLocks noGrp="1"/>
          </p:cNvSpPr>
          <p:nvPr>
            <p:ph type="sldNum" sz="quarter" idx="12"/>
          </p:nvPr>
        </p:nvSpPr>
        <p:spPr/>
        <p:txBody>
          <a:bodyPr/>
          <a:lstStyle/>
          <a:p>
            <a:fld id="{34D90484-8D74-B146-893D-9B3A3EB84BBD}" type="slidenum">
              <a:rPr lang="de-DE" smtClean="0"/>
              <a:t>‹#›</a:t>
            </a:fld>
            <a:endParaRPr lang="de-DE"/>
          </a:p>
        </p:txBody>
      </p:sp>
    </p:spTree>
    <p:extLst>
      <p:ext uri="{BB962C8B-B14F-4D97-AF65-F5344CB8AC3E}">
        <p14:creationId xmlns:p14="http://schemas.microsoft.com/office/powerpoint/2010/main" val="4143153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7A649D-70C6-D143-866E-FDF58241F79F}"/>
              </a:ext>
            </a:extLst>
          </p:cNvPr>
          <p:cNvSpPr>
            <a:spLocks noGrp="1"/>
          </p:cNvSpPr>
          <p:nvPr>
            <p:ph type="title"/>
          </p:nvPr>
        </p:nvSpPr>
        <p:spPr>
          <a:xfrm>
            <a:off x="838200" y="365126"/>
            <a:ext cx="10515600" cy="558900"/>
          </a:xfrm>
          <a:prstGeom prst="rect">
            <a:avLst/>
          </a:prstGeom>
        </p:spPr>
        <p:txBody>
          <a:bodyPr/>
          <a:lstStyle/>
          <a:p>
            <a:r>
              <a:rPr lang="de-DE"/>
              <a:t>Mastertitelformat bearbeiten</a:t>
            </a:r>
          </a:p>
        </p:txBody>
      </p:sp>
      <p:sp>
        <p:nvSpPr>
          <p:cNvPr id="3" name="Datumsplatzhalter 2">
            <a:extLst>
              <a:ext uri="{FF2B5EF4-FFF2-40B4-BE49-F238E27FC236}">
                <a16:creationId xmlns:a16="http://schemas.microsoft.com/office/drawing/2014/main" id="{AE609427-0A09-734F-AA51-8AA191944C3D}"/>
              </a:ext>
            </a:extLst>
          </p:cNvPr>
          <p:cNvSpPr>
            <a:spLocks noGrp="1"/>
          </p:cNvSpPr>
          <p:nvPr>
            <p:ph type="dt" sz="half" idx="10"/>
          </p:nvPr>
        </p:nvSpPr>
        <p:spPr>
          <a:xfrm>
            <a:off x="838200" y="6356350"/>
            <a:ext cx="2743200" cy="365125"/>
          </a:xfrm>
          <a:prstGeom prst="rect">
            <a:avLst/>
          </a:prstGeom>
        </p:spPr>
        <p:txBody>
          <a:bodyPr/>
          <a:lstStyle/>
          <a:p>
            <a:fld id="{160E8DC5-BDAD-114C-A102-F4E6D4DFBF24}" type="datetimeFigureOut">
              <a:rPr lang="de-DE" smtClean="0"/>
              <a:t>06.04.22</a:t>
            </a:fld>
            <a:endParaRPr lang="de-DE"/>
          </a:p>
        </p:txBody>
      </p:sp>
      <p:sp>
        <p:nvSpPr>
          <p:cNvPr id="4" name="Fußzeilenplatzhalter 3">
            <a:extLst>
              <a:ext uri="{FF2B5EF4-FFF2-40B4-BE49-F238E27FC236}">
                <a16:creationId xmlns:a16="http://schemas.microsoft.com/office/drawing/2014/main" id="{28CFAD0F-5026-6242-AC6D-8AAD011AE74B}"/>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53129863-79BE-CB43-9EA2-A2BF72D9F29D}"/>
              </a:ext>
            </a:extLst>
          </p:cNvPr>
          <p:cNvSpPr>
            <a:spLocks noGrp="1"/>
          </p:cNvSpPr>
          <p:nvPr>
            <p:ph type="sldNum" sz="quarter" idx="12"/>
          </p:nvPr>
        </p:nvSpPr>
        <p:spPr/>
        <p:txBody>
          <a:bodyPr/>
          <a:lstStyle/>
          <a:p>
            <a:fld id="{34D90484-8D74-B146-893D-9B3A3EB84BBD}" type="slidenum">
              <a:rPr lang="de-DE" smtClean="0"/>
              <a:t>‹#›</a:t>
            </a:fld>
            <a:endParaRPr lang="de-DE"/>
          </a:p>
        </p:txBody>
      </p:sp>
    </p:spTree>
    <p:extLst>
      <p:ext uri="{BB962C8B-B14F-4D97-AF65-F5344CB8AC3E}">
        <p14:creationId xmlns:p14="http://schemas.microsoft.com/office/powerpoint/2010/main" val="2300212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4639E1C-2C44-154A-8A86-8048536F843A}"/>
              </a:ext>
            </a:extLst>
          </p:cNvPr>
          <p:cNvSpPr>
            <a:spLocks noGrp="1"/>
          </p:cNvSpPr>
          <p:nvPr>
            <p:ph type="dt" sz="half" idx="10"/>
          </p:nvPr>
        </p:nvSpPr>
        <p:spPr>
          <a:xfrm>
            <a:off x="838200" y="6356350"/>
            <a:ext cx="2743200" cy="365125"/>
          </a:xfrm>
          <a:prstGeom prst="rect">
            <a:avLst/>
          </a:prstGeom>
        </p:spPr>
        <p:txBody>
          <a:bodyPr/>
          <a:lstStyle/>
          <a:p>
            <a:fld id="{160E8DC5-BDAD-114C-A102-F4E6D4DFBF24}" type="datetimeFigureOut">
              <a:rPr lang="de-DE" smtClean="0"/>
              <a:t>06.04.22</a:t>
            </a:fld>
            <a:endParaRPr lang="de-DE"/>
          </a:p>
        </p:txBody>
      </p:sp>
      <p:sp>
        <p:nvSpPr>
          <p:cNvPr id="3" name="Fußzeilenplatzhalter 2">
            <a:extLst>
              <a:ext uri="{FF2B5EF4-FFF2-40B4-BE49-F238E27FC236}">
                <a16:creationId xmlns:a16="http://schemas.microsoft.com/office/drawing/2014/main" id="{AF12A213-FAC2-A542-8FE1-373F00AE02D0}"/>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4" name="Foliennummernplatzhalter 3">
            <a:extLst>
              <a:ext uri="{FF2B5EF4-FFF2-40B4-BE49-F238E27FC236}">
                <a16:creationId xmlns:a16="http://schemas.microsoft.com/office/drawing/2014/main" id="{64812B91-A41E-A24E-A920-BE29C95CB0CB}"/>
              </a:ext>
            </a:extLst>
          </p:cNvPr>
          <p:cNvSpPr>
            <a:spLocks noGrp="1"/>
          </p:cNvSpPr>
          <p:nvPr>
            <p:ph type="sldNum" sz="quarter" idx="12"/>
          </p:nvPr>
        </p:nvSpPr>
        <p:spPr/>
        <p:txBody>
          <a:bodyPr/>
          <a:lstStyle/>
          <a:p>
            <a:fld id="{34D90484-8D74-B146-893D-9B3A3EB84BBD}" type="slidenum">
              <a:rPr lang="de-DE" smtClean="0"/>
              <a:t>‹#›</a:t>
            </a:fld>
            <a:endParaRPr lang="de-DE"/>
          </a:p>
        </p:txBody>
      </p:sp>
    </p:spTree>
    <p:extLst>
      <p:ext uri="{BB962C8B-B14F-4D97-AF65-F5344CB8AC3E}">
        <p14:creationId xmlns:p14="http://schemas.microsoft.com/office/powerpoint/2010/main" val="144991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E0E41-33A5-5F40-8035-EAA5D92ACA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03136AC8-9782-E34E-BC96-7F6B6DD604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a16="http://schemas.microsoft.com/office/drawing/2014/main" id="{DBA8F069-46A2-5C46-BC2B-BAFB88EE76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B8D2E8B1-98E2-1343-8EB8-3C9866B73081}"/>
              </a:ext>
            </a:extLst>
          </p:cNvPr>
          <p:cNvSpPr>
            <a:spLocks noGrp="1"/>
          </p:cNvSpPr>
          <p:nvPr>
            <p:ph type="dt" sz="half" idx="10"/>
          </p:nvPr>
        </p:nvSpPr>
        <p:spPr>
          <a:xfrm>
            <a:off x="838200" y="6356350"/>
            <a:ext cx="2743200" cy="365125"/>
          </a:xfrm>
          <a:prstGeom prst="rect">
            <a:avLst/>
          </a:prstGeom>
        </p:spPr>
        <p:txBody>
          <a:bodyPr/>
          <a:lstStyle/>
          <a:p>
            <a:fld id="{160E8DC5-BDAD-114C-A102-F4E6D4DFBF24}" type="datetimeFigureOut">
              <a:rPr lang="de-DE" smtClean="0"/>
              <a:t>06.04.22</a:t>
            </a:fld>
            <a:endParaRPr lang="de-DE"/>
          </a:p>
        </p:txBody>
      </p:sp>
      <p:sp>
        <p:nvSpPr>
          <p:cNvPr id="6" name="Fußzeilenplatzhalter 5">
            <a:extLst>
              <a:ext uri="{FF2B5EF4-FFF2-40B4-BE49-F238E27FC236}">
                <a16:creationId xmlns:a16="http://schemas.microsoft.com/office/drawing/2014/main" id="{FF08D6C7-8C02-AE49-8294-830577B10EFE}"/>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3BE1D6E3-2F10-8E4D-8297-FCFE3E99748A}"/>
              </a:ext>
            </a:extLst>
          </p:cNvPr>
          <p:cNvSpPr>
            <a:spLocks noGrp="1"/>
          </p:cNvSpPr>
          <p:nvPr>
            <p:ph type="sldNum" sz="quarter" idx="12"/>
          </p:nvPr>
        </p:nvSpPr>
        <p:spPr/>
        <p:txBody>
          <a:bodyPr/>
          <a:lstStyle/>
          <a:p>
            <a:fld id="{34D90484-8D74-B146-893D-9B3A3EB84BBD}" type="slidenum">
              <a:rPr lang="de-DE" smtClean="0"/>
              <a:t>‹#›</a:t>
            </a:fld>
            <a:endParaRPr lang="de-DE"/>
          </a:p>
        </p:txBody>
      </p:sp>
    </p:spTree>
    <p:extLst>
      <p:ext uri="{BB962C8B-B14F-4D97-AF65-F5344CB8AC3E}">
        <p14:creationId xmlns:p14="http://schemas.microsoft.com/office/powerpoint/2010/main" val="3602996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05AA6-DE9F-D148-838B-F27227EE110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906BAB4-0D42-604B-962C-A1957C2E2F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37E63E76-73CF-B44F-B499-ECB66F4E28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333BC815-A1F4-EC4C-9387-D5AC79464206}"/>
              </a:ext>
            </a:extLst>
          </p:cNvPr>
          <p:cNvSpPr>
            <a:spLocks noGrp="1"/>
          </p:cNvSpPr>
          <p:nvPr>
            <p:ph type="dt" sz="half" idx="10"/>
          </p:nvPr>
        </p:nvSpPr>
        <p:spPr>
          <a:xfrm>
            <a:off x="838200" y="6356350"/>
            <a:ext cx="2743200" cy="365125"/>
          </a:xfrm>
          <a:prstGeom prst="rect">
            <a:avLst/>
          </a:prstGeom>
        </p:spPr>
        <p:txBody>
          <a:bodyPr/>
          <a:lstStyle/>
          <a:p>
            <a:fld id="{160E8DC5-BDAD-114C-A102-F4E6D4DFBF24}" type="datetimeFigureOut">
              <a:rPr lang="de-DE" smtClean="0"/>
              <a:t>06.04.22</a:t>
            </a:fld>
            <a:endParaRPr lang="de-DE"/>
          </a:p>
        </p:txBody>
      </p:sp>
      <p:sp>
        <p:nvSpPr>
          <p:cNvPr id="6" name="Fußzeilenplatzhalter 5">
            <a:extLst>
              <a:ext uri="{FF2B5EF4-FFF2-40B4-BE49-F238E27FC236}">
                <a16:creationId xmlns:a16="http://schemas.microsoft.com/office/drawing/2014/main" id="{E3B21D47-E7AC-BC43-AF63-BB54A4AC7208}"/>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8C870052-A75C-C745-BC64-056CD0C6B6A1}"/>
              </a:ext>
            </a:extLst>
          </p:cNvPr>
          <p:cNvSpPr>
            <a:spLocks noGrp="1"/>
          </p:cNvSpPr>
          <p:nvPr>
            <p:ph type="sldNum" sz="quarter" idx="12"/>
          </p:nvPr>
        </p:nvSpPr>
        <p:spPr/>
        <p:txBody>
          <a:bodyPr/>
          <a:lstStyle/>
          <a:p>
            <a:fld id="{34D90484-8D74-B146-893D-9B3A3EB84BBD}" type="slidenum">
              <a:rPr lang="de-DE" smtClean="0"/>
              <a:t>‹#›</a:t>
            </a:fld>
            <a:endParaRPr lang="de-DE"/>
          </a:p>
        </p:txBody>
      </p:sp>
    </p:spTree>
    <p:extLst>
      <p:ext uri="{BB962C8B-B14F-4D97-AF65-F5344CB8AC3E}">
        <p14:creationId xmlns:p14="http://schemas.microsoft.com/office/powerpoint/2010/main" val="46566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A3DE8CD-88BF-0A40-AEAA-ED8F6C5B5E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2" name="Grafik 11">
            <a:extLst>
              <a:ext uri="{FF2B5EF4-FFF2-40B4-BE49-F238E27FC236}">
                <a16:creationId xmlns:a16="http://schemas.microsoft.com/office/drawing/2014/main" id="{1F818D09-E27A-FF42-B4E7-69322E456EAE}"/>
              </a:ext>
            </a:extLst>
          </p:cNvPr>
          <p:cNvPicPr>
            <a:picLocks noChangeAspect="1"/>
          </p:cNvPicPr>
          <p:nvPr userDrawn="1"/>
        </p:nvPicPr>
        <p:blipFill>
          <a:blip r:embed="rId14"/>
          <a:stretch>
            <a:fillRect/>
          </a:stretch>
        </p:blipFill>
        <p:spPr>
          <a:xfrm>
            <a:off x="276469" y="6157452"/>
            <a:ext cx="11610730" cy="505408"/>
          </a:xfrm>
          <a:prstGeom prst="rect">
            <a:avLst/>
          </a:prstGeom>
        </p:spPr>
      </p:pic>
      <p:sp>
        <p:nvSpPr>
          <p:cNvPr id="6" name="Foliennummernplatzhalter 5">
            <a:extLst>
              <a:ext uri="{FF2B5EF4-FFF2-40B4-BE49-F238E27FC236}">
                <a16:creationId xmlns:a16="http://schemas.microsoft.com/office/drawing/2014/main" id="{1CC01BB6-BB1C-F34F-BE13-E4E36B60F5C2}"/>
              </a:ext>
            </a:extLst>
          </p:cNvPr>
          <p:cNvSpPr>
            <a:spLocks noGrp="1"/>
          </p:cNvSpPr>
          <p:nvPr>
            <p:ph type="sldNum" sz="quarter" idx="4"/>
          </p:nvPr>
        </p:nvSpPr>
        <p:spPr>
          <a:xfrm>
            <a:off x="9172331" y="5811838"/>
            <a:ext cx="2743200" cy="365125"/>
          </a:xfrm>
          <a:prstGeom prst="rect">
            <a:avLst/>
          </a:prstGeom>
        </p:spPr>
        <p:txBody>
          <a:bodyPr vert="horz" lIns="91440" tIns="45720" rIns="91440" bIns="45720" rtlCol="0" anchor="ctr"/>
          <a:lstStyle>
            <a:lvl1pPr algn="r">
              <a:defRPr sz="1200" b="1">
                <a:solidFill>
                  <a:schemeClr val="bg2">
                    <a:lumMod val="50000"/>
                  </a:schemeClr>
                </a:solidFill>
                <a:latin typeface="+mn-lt"/>
              </a:defRPr>
            </a:lvl1pPr>
          </a:lstStyle>
          <a:p>
            <a:fld id="{4E433485-A178-5046-A34F-3159A756139E}" type="slidenum">
              <a:rPr lang="de-DE" smtClean="0"/>
              <a:pPr/>
              <a:t>‹#›</a:t>
            </a:fld>
            <a:endParaRPr lang="de-DE"/>
          </a:p>
        </p:txBody>
      </p:sp>
      <p:sp>
        <p:nvSpPr>
          <p:cNvPr id="13" name="Titelplatzhalter 12">
            <a:extLst>
              <a:ext uri="{FF2B5EF4-FFF2-40B4-BE49-F238E27FC236}">
                <a16:creationId xmlns:a16="http://schemas.microsoft.com/office/drawing/2014/main" id="{7089A8D5-7FE7-F34C-B90F-7A1A299EBC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Tree>
    <p:extLst>
      <p:ext uri="{BB962C8B-B14F-4D97-AF65-F5344CB8AC3E}">
        <p14:creationId xmlns:p14="http://schemas.microsoft.com/office/powerpoint/2010/main" val="3339317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marL="0" marR="0" indent="0" algn="l" defTabSz="914400" rtl="0" eaLnBrk="1" fontAlgn="auto" latinLnBrk="0" hangingPunct="1">
        <a:lnSpc>
          <a:spcPct val="90000"/>
        </a:lnSpc>
        <a:spcBef>
          <a:spcPct val="0"/>
        </a:spcBef>
        <a:spcAft>
          <a:spcPts val="0"/>
        </a:spcAft>
        <a:buClrTx/>
        <a:buSzTx/>
        <a:buFontTx/>
        <a:buNone/>
        <a:tabLst/>
        <a:defRPr sz="4400" b="1" kern="1200">
          <a:solidFill>
            <a:srgbClr val="218CA7"/>
          </a:solidFill>
          <a:latin typeface="+mn-lt"/>
          <a:ea typeface="+mj-ea"/>
          <a:cs typeface="+mj-cs"/>
        </a:defRPr>
      </a:lvl1pPr>
    </p:titleStyle>
    <p:bodyStyle>
      <a:lvl1pPr marL="273050" marR="0" indent="-273050" algn="l" defTabSz="914400" rtl="0" eaLnBrk="0" fontAlgn="base" latinLnBrk="0" hangingPunct="0">
        <a:lnSpc>
          <a:spcPct val="100000"/>
        </a:lnSpc>
        <a:spcBef>
          <a:spcPts val="575"/>
        </a:spcBef>
        <a:spcAft>
          <a:spcPct val="0"/>
        </a:spcAft>
        <a:buClr>
          <a:srgbClr val="4F81BD"/>
        </a:buClr>
        <a:buSzPct val="85000"/>
        <a:buFont typeface="Wingdings 2" panose="05020102010507070707" pitchFamily="18" charset="2"/>
        <a:buChar char=""/>
        <a:tabLst/>
        <a:defRPr sz="2800" kern="1200">
          <a:solidFill>
            <a:schemeClr val="tx1"/>
          </a:solidFill>
          <a:latin typeface="+mn-lt"/>
          <a:ea typeface="+mn-ea"/>
          <a:cs typeface="+mn-cs"/>
        </a:defRPr>
      </a:lvl1pPr>
      <a:lvl2pPr marL="547688" marR="0" indent="-228600" algn="l" defTabSz="914400" rtl="0" eaLnBrk="0" fontAlgn="base" latinLnBrk="0" hangingPunct="0">
        <a:lnSpc>
          <a:spcPct val="100000"/>
        </a:lnSpc>
        <a:spcBef>
          <a:spcPts val="375"/>
        </a:spcBef>
        <a:spcAft>
          <a:spcPct val="0"/>
        </a:spcAft>
        <a:buClr>
          <a:srgbClr val="C0504D"/>
        </a:buClr>
        <a:buSzPct val="85000"/>
        <a:buFont typeface="Wingdings 2" panose="05020102010507070707" pitchFamily="18" charset="2"/>
        <a:buChar char=""/>
        <a:tabLst/>
        <a:defRPr sz="2400" kern="1200">
          <a:solidFill>
            <a:schemeClr val="tx1"/>
          </a:solidFill>
          <a:latin typeface="+mn-lt"/>
          <a:ea typeface="+mn-ea"/>
          <a:cs typeface="+mn-cs"/>
        </a:defRPr>
      </a:lvl2pPr>
      <a:lvl3pPr marL="822325" marR="0" indent="-228600" algn="l" defTabSz="914400" rtl="0" eaLnBrk="0" fontAlgn="base" latinLnBrk="0" hangingPunct="0">
        <a:lnSpc>
          <a:spcPct val="100000"/>
        </a:lnSpc>
        <a:spcBef>
          <a:spcPts val="375"/>
        </a:spcBef>
        <a:spcAft>
          <a:spcPct val="0"/>
        </a:spcAft>
        <a:buClr>
          <a:srgbClr val="B2C1DB"/>
        </a:buClr>
        <a:buSzPct val="85000"/>
        <a:buFont typeface="Wingdings 2" panose="05020102010507070707" pitchFamily="18" charset="2"/>
        <a:buChar char=""/>
        <a:tabLst/>
        <a:defRPr sz="2000" kern="1200">
          <a:solidFill>
            <a:schemeClr val="tx1"/>
          </a:solidFill>
          <a:latin typeface="+mn-lt"/>
          <a:ea typeface="+mn-ea"/>
          <a:cs typeface="+mn-cs"/>
        </a:defRPr>
      </a:lvl3pPr>
      <a:lvl4pPr marL="1096963" marR="0" indent="-228600" algn="l" defTabSz="914400" rtl="0" eaLnBrk="0" fontAlgn="base" latinLnBrk="0" hangingPunct="0">
        <a:lnSpc>
          <a:spcPct val="100000"/>
        </a:lnSpc>
        <a:spcBef>
          <a:spcPts val="375"/>
        </a:spcBef>
        <a:spcAft>
          <a:spcPct val="0"/>
        </a:spcAft>
        <a:buClr>
          <a:srgbClr val="9BBB59"/>
        </a:buClr>
        <a:buSzPct val="80000"/>
        <a:buFont typeface="Wingdings 2" panose="05020102010507070707" pitchFamily="18" charset="2"/>
        <a:buChar char=""/>
        <a:tabLst/>
        <a:defRPr sz="1800" kern="1200">
          <a:solidFill>
            <a:schemeClr val="tx1"/>
          </a:solidFill>
          <a:latin typeface="+mn-lt"/>
          <a:ea typeface="+mn-ea"/>
          <a:cs typeface="+mn-cs"/>
        </a:defRPr>
      </a:lvl4pPr>
      <a:lvl5pPr marL="1371600" marR="0" indent="-228600" algn="l" defTabSz="914400" rtl="0" eaLnBrk="0" fontAlgn="base" latinLnBrk="0" hangingPunct="0">
        <a:lnSpc>
          <a:spcPct val="100000"/>
        </a:lnSpc>
        <a:spcBef>
          <a:spcPts val="375"/>
        </a:spcBef>
        <a:spcAft>
          <a:spcPct val="0"/>
        </a:spcAft>
        <a:buClr>
          <a:srgbClr val="9BBB59"/>
        </a:buClr>
        <a:buSzTx/>
        <a:buFontTx/>
        <a:buChar char="o"/>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19ivermectin.com/togetherivm.html#ref_https://www.togethertrial.com/who-we-are" TargetMode="External"/><Relationship Id="rId2" Type="http://schemas.openxmlformats.org/officeDocument/2006/relationships/hyperlink" Target="https://c19ivermectin.com/togetherivm.html#ref_harperhill"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1B3EEF-2C43-CF4D-9C5E-54749C8590CB}"/>
              </a:ext>
            </a:extLst>
          </p:cNvPr>
          <p:cNvSpPr>
            <a:spLocks noGrp="1"/>
          </p:cNvSpPr>
          <p:nvPr>
            <p:ph type="ctrTitle"/>
          </p:nvPr>
        </p:nvSpPr>
        <p:spPr>
          <a:xfrm>
            <a:off x="447319" y="788232"/>
            <a:ext cx="11297362" cy="2387600"/>
          </a:xfrm>
        </p:spPr>
        <p:txBody>
          <a:bodyPr>
            <a:normAutofit fontScale="90000"/>
          </a:bodyPr>
          <a:lstStyle/>
          <a:p>
            <a:r>
              <a:rPr lang="en-US" dirty="0"/>
              <a:t>THE WAR ON GENERIC, REPURPOSED MEDICINES IN COVID-19: </a:t>
            </a:r>
            <a:br>
              <a:rPr lang="en-US" dirty="0"/>
            </a:br>
            <a:r>
              <a:rPr lang="en-US" dirty="0"/>
              <a:t>THE TOGETHER TRIAL</a:t>
            </a:r>
          </a:p>
        </p:txBody>
      </p:sp>
      <p:sp>
        <p:nvSpPr>
          <p:cNvPr id="5" name="Subtitle 4">
            <a:extLst>
              <a:ext uri="{FF2B5EF4-FFF2-40B4-BE49-F238E27FC236}">
                <a16:creationId xmlns:a16="http://schemas.microsoft.com/office/drawing/2014/main" id="{B6370B46-8287-A841-AAB2-9B14C4255F6A}"/>
              </a:ext>
            </a:extLst>
          </p:cNvPr>
          <p:cNvSpPr>
            <a:spLocks noGrp="1"/>
          </p:cNvSpPr>
          <p:nvPr>
            <p:ph type="subTitle" idx="1"/>
          </p:nvPr>
        </p:nvSpPr>
        <p:spPr>
          <a:xfrm>
            <a:off x="1252330" y="3682168"/>
            <a:ext cx="9144000" cy="1655762"/>
          </a:xfrm>
        </p:spPr>
        <p:txBody>
          <a:bodyPr/>
          <a:lstStyle/>
          <a:p>
            <a:r>
              <a:rPr lang="en-US" b="1" dirty="0">
                <a:solidFill>
                  <a:srgbClr val="FF0000"/>
                </a:solidFill>
              </a:rPr>
              <a:t>Pierre Kory, MPA, MD</a:t>
            </a:r>
          </a:p>
          <a:p>
            <a:r>
              <a:rPr lang="en-US" b="1" dirty="0">
                <a:solidFill>
                  <a:srgbClr val="FF0000"/>
                </a:solidFill>
              </a:rPr>
              <a:t>President, Chief Medical Officer</a:t>
            </a:r>
          </a:p>
          <a:p>
            <a:r>
              <a:rPr lang="en-US" b="1" dirty="0">
                <a:solidFill>
                  <a:srgbClr val="FF0000"/>
                </a:solidFill>
              </a:rPr>
              <a:t>Front Line COVID-19 Critical Care Alliance</a:t>
            </a:r>
          </a:p>
        </p:txBody>
      </p:sp>
    </p:spTree>
    <p:extLst>
      <p:ext uri="{BB962C8B-B14F-4D97-AF65-F5344CB8AC3E}">
        <p14:creationId xmlns:p14="http://schemas.microsoft.com/office/powerpoint/2010/main" val="1813084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0B3D2-7A72-5E4A-B841-46BC5BB7CE30}"/>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205131CB-44A5-E94D-9DB9-38A4EF9DC265}"/>
              </a:ext>
            </a:extLst>
          </p:cNvPr>
          <p:cNvSpPr>
            <a:spLocks noGrp="1"/>
          </p:cNvSpPr>
          <p:nvPr>
            <p:ph type="body" idx="1"/>
          </p:nvPr>
        </p:nvSpPr>
        <p:spPr/>
        <p:txBody>
          <a:bodyPr/>
          <a:lstStyle/>
          <a:p>
            <a:endParaRPr lang="en-US" dirty="0"/>
          </a:p>
        </p:txBody>
      </p:sp>
      <p:pic>
        <p:nvPicPr>
          <p:cNvPr id="5" name="Picture 4" descr="Graphical user interface, text&#10;&#10;Description automatically generated">
            <a:extLst>
              <a:ext uri="{FF2B5EF4-FFF2-40B4-BE49-F238E27FC236}">
                <a16:creationId xmlns:a16="http://schemas.microsoft.com/office/drawing/2014/main" id="{005162A1-525C-0744-B391-638550F21A57}"/>
              </a:ext>
            </a:extLst>
          </p:cNvPr>
          <p:cNvPicPr>
            <a:picLocks noChangeAspect="1"/>
          </p:cNvPicPr>
          <p:nvPr/>
        </p:nvPicPr>
        <p:blipFill>
          <a:blip r:embed="rId2"/>
          <a:stretch>
            <a:fillRect/>
          </a:stretch>
        </p:blipFill>
        <p:spPr>
          <a:xfrm>
            <a:off x="139700" y="-4762"/>
            <a:ext cx="11912600" cy="2832100"/>
          </a:xfrm>
          <a:prstGeom prst="rect">
            <a:avLst/>
          </a:prstGeom>
        </p:spPr>
      </p:pic>
      <p:pic>
        <p:nvPicPr>
          <p:cNvPr id="7" name="Picture 6">
            <a:extLst>
              <a:ext uri="{FF2B5EF4-FFF2-40B4-BE49-F238E27FC236}">
                <a16:creationId xmlns:a16="http://schemas.microsoft.com/office/drawing/2014/main" id="{E157CF5B-784D-B347-8E34-E10EC32407A5}"/>
              </a:ext>
            </a:extLst>
          </p:cNvPr>
          <p:cNvPicPr>
            <a:picLocks noChangeAspect="1"/>
          </p:cNvPicPr>
          <p:nvPr/>
        </p:nvPicPr>
        <p:blipFill>
          <a:blip r:embed="rId3"/>
          <a:stretch>
            <a:fillRect/>
          </a:stretch>
        </p:blipFill>
        <p:spPr>
          <a:xfrm>
            <a:off x="0" y="2714625"/>
            <a:ext cx="12192000" cy="965200"/>
          </a:xfrm>
          <a:prstGeom prst="rect">
            <a:avLst/>
          </a:prstGeom>
        </p:spPr>
      </p:pic>
      <p:pic>
        <p:nvPicPr>
          <p:cNvPr id="9" name="Picture 8" descr="Graphical user interface, text, application, letter&#10;&#10;Description automatically generated">
            <a:extLst>
              <a:ext uri="{FF2B5EF4-FFF2-40B4-BE49-F238E27FC236}">
                <a16:creationId xmlns:a16="http://schemas.microsoft.com/office/drawing/2014/main" id="{DB4A1483-8E13-8B41-81D2-5F465C22A851}"/>
              </a:ext>
            </a:extLst>
          </p:cNvPr>
          <p:cNvPicPr>
            <a:picLocks noChangeAspect="1"/>
          </p:cNvPicPr>
          <p:nvPr/>
        </p:nvPicPr>
        <p:blipFill>
          <a:blip r:embed="rId4"/>
          <a:stretch>
            <a:fillRect/>
          </a:stretch>
        </p:blipFill>
        <p:spPr>
          <a:xfrm>
            <a:off x="0" y="1904488"/>
            <a:ext cx="12192000" cy="4588387"/>
          </a:xfrm>
          <a:prstGeom prst="rect">
            <a:avLst/>
          </a:prstGeom>
        </p:spPr>
      </p:pic>
    </p:spTree>
    <p:extLst>
      <p:ext uri="{BB962C8B-B14F-4D97-AF65-F5344CB8AC3E}">
        <p14:creationId xmlns:p14="http://schemas.microsoft.com/office/powerpoint/2010/main" val="60488033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25E83-7944-D24A-ADAF-81956ED0DFDD}"/>
              </a:ext>
            </a:extLst>
          </p:cNvPr>
          <p:cNvSpPr>
            <a:spLocks noGrp="1"/>
          </p:cNvSpPr>
          <p:nvPr>
            <p:ph type="title"/>
          </p:nvPr>
        </p:nvSpPr>
        <p:spPr>
          <a:xfrm>
            <a:off x="0" y="136524"/>
            <a:ext cx="12344400" cy="1325563"/>
          </a:xfrm>
        </p:spPr>
        <p:txBody>
          <a:bodyPr>
            <a:normAutofit/>
          </a:bodyPr>
          <a:lstStyle/>
          <a:p>
            <a:pPr algn="ctr"/>
            <a:r>
              <a:rPr lang="en-US" sz="4000" dirty="0"/>
              <a:t>THE CAMPAIGN AGAINST GENERIC MEDICINES</a:t>
            </a:r>
            <a:br>
              <a:rPr lang="en-US" sz="4000" dirty="0"/>
            </a:br>
            <a:r>
              <a:rPr lang="en-US" sz="4000" dirty="0"/>
              <a:t>IS A </a:t>
            </a:r>
            <a:r>
              <a:rPr lang="en-US" sz="4000" dirty="0">
                <a:solidFill>
                  <a:srgbClr val="FF0000"/>
                </a:solidFill>
              </a:rPr>
              <a:t>WAR OF INFORMATION</a:t>
            </a:r>
          </a:p>
        </p:txBody>
      </p:sp>
      <p:sp>
        <p:nvSpPr>
          <p:cNvPr id="3" name="Text Placeholder 2">
            <a:extLst>
              <a:ext uri="{FF2B5EF4-FFF2-40B4-BE49-F238E27FC236}">
                <a16:creationId xmlns:a16="http://schemas.microsoft.com/office/drawing/2014/main" id="{C7356336-70B5-EE40-8F41-252A1FFC56CB}"/>
              </a:ext>
            </a:extLst>
          </p:cNvPr>
          <p:cNvSpPr>
            <a:spLocks noGrp="1"/>
          </p:cNvSpPr>
          <p:nvPr>
            <p:ph type="body" idx="1"/>
          </p:nvPr>
        </p:nvSpPr>
        <p:spPr>
          <a:xfrm>
            <a:off x="571500" y="1462087"/>
            <a:ext cx="11620500" cy="4551088"/>
          </a:xfrm>
        </p:spPr>
        <p:txBody>
          <a:bodyPr>
            <a:normAutofit fontScale="92500" lnSpcReduction="10000"/>
          </a:bodyPr>
          <a:lstStyle/>
          <a:p>
            <a:r>
              <a:rPr lang="en-US" b="1" dirty="0">
                <a:solidFill>
                  <a:srgbClr val="FF0000"/>
                </a:solidFill>
              </a:rPr>
              <a:t>Media attacks </a:t>
            </a:r>
            <a:r>
              <a:rPr lang="en-US" dirty="0"/>
              <a:t>on researchers… like me </a:t>
            </a:r>
            <a:r>
              <a:rPr lang="en-US" dirty="0">
                <a:sym typeface="Wingdings" pitchFamily="2" charset="2"/>
              </a:rPr>
              <a:t></a:t>
            </a:r>
            <a:endParaRPr lang="en-US" dirty="0"/>
          </a:p>
          <a:p>
            <a:r>
              <a:rPr lang="en-US" dirty="0"/>
              <a:t>Health agencies </a:t>
            </a:r>
            <a:r>
              <a:rPr lang="en-US" b="1" dirty="0">
                <a:solidFill>
                  <a:srgbClr val="FF0000"/>
                </a:solidFill>
              </a:rPr>
              <a:t>sending bulletins </a:t>
            </a:r>
            <a:r>
              <a:rPr lang="en-US" dirty="0"/>
              <a:t>recommending against use to all U.S. doctors</a:t>
            </a:r>
          </a:p>
          <a:p>
            <a:r>
              <a:rPr lang="en-US" dirty="0"/>
              <a:t>Media </a:t>
            </a:r>
            <a:r>
              <a:rPr lang="en-US" b="1" dirty="0">
                <a:solidFill>
                  <a:srgbClr val="FF0000"/>
                </a:solidFill>
              </a:rPr>
              <a:t>censorship</a:t>
            </a:r>
            <a:r>
              <a:rPr lang="en-US" dirty="0"/>
              <a:t> of any mentions of efficacy (YouTube, Twitter, LinkedIn, FB, etc.</a:t>
            </a:r>
          </a:p>
          <a:p>
            <a:r>
              <a:rPr lang="en-US" dirty="0"/>
              <a:t>Positive </a:t>
            </a:r>
            <a:r>
              <a:rPr lang="en-US" b="1" dirty="0">
                <a:solidFill>
                  <a:srgbClr val="FF0000"/>
                </a:solidFill>
              </a:rPr>
              <a:t>studies of ivermectin and hydroxychloroquine retracted</a:t>
            </a:r>
          </a:p>
          <a:p>
            <a:r>
              <a:rPr lang="en-US" dirty="0"/>
              <a:t>Financial influence “</a:t>
            </a:r>
            <a:r>
              <a:rPr lang="en-US" b="1" dirty="0">
                <a:solidFill>
                  <a:srgbClr val="FF0000"/>
                </a:solidFill>
              </a:rPr>
              <a:t>capture” of high-level researchers </a:t>
            </a:r>
            <a:r>
              <a:rPr lang="en-US" dirty="0"/>
              <a:t>(Dr. Andrew Hill)</a:t>
            </a:r>
            <a:endParaRPr lang="en-US" b="1" dirty="0">
              <a:solidFill>
                <a:srgbClr val="FF0000"/>
              </a:solidFill>
            </a:endParaRPr>
          </a:p>
          <a:p>
            <a:r>
              <a:rPr lang="en-US" b="1" dirty="0">
                <a:solidFill>
                  <a:srgbClr val="FF0000"/>
                </a:solidFill>
              </a:rPr>
              <a:t>Only “negative studies” are published </a:t>
            </a:r>
            <a:r>
              <a:rPr lang="en-US" dirty="0"/>
              <a:t>in high impact journals</a:t>
            </a:r>
          </a:p>
          <a:p>
            <a:pPr lvl="1"/>
            <a:r>
              <a:rPr lang="en-US" dirty="0"/>
              <a:t>WHO meta-analysis </a:t>
            </a:r>
            <a:r>
              <a:rPr lang="en-US" b="1" dirty="0">
                <a:solidFill>
                  <a:srgbClr val="FF0000"/>
                </a:solidFill>
              </a:rPr>
              <a:t>dismisses the majority of the evidence base </a:t>
            </a:r>
            <a:r>
              <a:rPr lang="en-US" dirty="0"/>
              <a:t>–</a:t>
            </a:r>
            <a:r>
              <a:rPr lang="en-US" b="1" dirty="0">
                <a:solidFill>
                  <a:srgbClr val="FF0000"/>
                </a:solidFill>
              </a:rPr>
              <a:t> FRAUDULENT</a:t>
            </a:r>
          </a:p>
          <a:p>
            <a:pPr lvl="1"/>
            <a:r>
              <a:rPr lang="en-US" dirty="0"/>
              <a:t>2 meta-analyses later published in “high-impact” medical journals – </a:t>
            </a:r>
            <a:r>
              <a:rPr lang="en-US" b="1" dirty="0">
                <a:solidFill>
                  <a:srgbClr val="FF0000"/>
                </a:solidFill>
              </a:rPr>
              <a:t> ALSO FRAUDULENT</a:t>
            </a:r>
          </a:p>
          <a:p>
            <a:pPr lvl="1"/>
            <a:r>
              <a:rPr lang="en-US" dirty="0"/>
              <a:t>All major meta-analyses conclude there is “</a:t>
            </a:r>
            <a:r>
              <a:rPr lang="en-US" b="1" dirty="0">
                <a:solidFill>
                  <a:srgbClr val="FF0000"/>
                </a:solidFill>
              </a:rPr>
              <a:t>insufficient evidence</a:t>
            </a:r>
            <a:r>
              <a:rPr lang="en-US" dirty="0"/>
              <a:t>” to recommend</a:t>
            </a:r>
          </a:p>
          <a:p>
            <a:r>
              <a:rPr lang="en-US" dirty="0"/>
              <a:t>Prolonged avoidance of funding of research into ivermectin – ACTIV 6??</a:t>
            </a:r>
          </a:p>
          <a:p>
            <a:pPr lvl="1"/>
            <a:r>
              <a:rPr lang="en-US" dirty="0"/>
              <a:t>Then agencies fund </a:t>
            </a:r>
            <a:r>
              <a:rPr lang="en-US" b="1" dirty="0">
                <a:solidFill>
                  <a:srgbClr val="FF0000"/>
                </a:solidFill>
              </a:rPr>
              <a:t>clinical trials “designed to fail”  (almost all investigators tied to Pharma)</a:t>
            </a:r>
          </a:p>
        </p:txBody>
      </p:sp>
    </p:spTree>
    <p:extLst>
      <p:ext uri="{BB962C8B-B14F-4D97-AF65-F5344CB8AC3E}">
        <p14:creationId xmlns:p14="http://schemas.microsoft.com/office/powerpoint/2010/main" val="404559737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4F018-9C35-9447-9E5F-CEE316345E9E}"/>
              </a:ext>
            </a:extLst>
          </p:cNvPr>
          <p:cNvSpPr>
            <a:spLocks noGrp="1"/>
          </p:cNvSpPr>
          <p:nvPr>
            <p:ph type="title"/>
          </p:nvPr>
        </p:nvSpPr>
        <p:spPr/>
        <p:txBody>
          <a:bodyPr>
            <a:normAutofit fontScale="90000"/>
          </a:bodyPr>
          <a:lstStyle/>
          <a:p>
            <a:r>
              <a:rPr lang="en-US"/>
              <a:t>“THE DIVERSION” IS THE MOST IMPACTFUL TACTIC OF THE DISINFROMATION PLAYBOOK</a:t>
            </a:r>
          </a:p>
        </p:txBody>
      </p:sp>
      <p:sp>
        <p:nvSpPr>
          <p:cNvPr id="3" name="Content Placeholder 2">
            <a:extLst>
              <a:ext uri="{FF2B5EF4-FFF2-40B4-BE49-F238E27FC236}">
                <a16:creationId xmlns:a16="http://schemas.microsoft.com/office/drawing/2014/main" id="{03AEF7DF-E327-1040-9951-973DCEAD3D1F}"/>
              </a:ext>
            </a:extLst>
          </p:cNvPr>
          <p:cNvSpPr>
            <a:spLocks noGrp="1"/>
          </p:cNvSpPr>
          <p:nvPr>
            <p:ph idx="1"/>
          </p:nvPr>
        </p:nvSpPr>
        <p:spPr>
          <a:xfrm>
            <a:off x="838200" y="1253331"/>
            <a:ext cx="10515600" cy="4351338"/>
          </a:xfrm>
        </p:spPr>
        <p:txBody>
          <a:bodyPr/>
          <a:lstStyle/>
          <a:p>
            <a:r>
              <a:rPr lang="en-US"/>
              <a:t>Definition: “manufacturing uncertainty where little or none exists”</a:t>
            </a:r>
          </a:p>
          <a:p>
            <a:r>
              <a:rPr lang="en-US"/>
              <a:t>Pharma/BMGF fund LARGE randomized studies of </a:t>
            </a:r>
            <a:r>
              <a:rPr lang="en-US">
                <a:solidFill>
                  <a:srgbClr val="FF0000"/>
                </a:solidFill>
              </a:rPr>
              <a:t>generic medicines </a:t>
            </a:r>
            <a:r>
              <a:rPr lang="en-US"/>
              <a:t>“designed to fail” (studies with flawed methodologies) is guaranteed publication in a “high impact medical journal”</a:t>
            </a:r>
          </a:p>
          <a:p>
            <a:pPr lvl="1"/>
            <a:r>
              <a:rPr lang="en-US"/>
              <a:t>Only ”high impact medical journal” studies are publicized by “major media,” articles of which echo across the world</a:t>
            </a:r>
          </a:p>
          <a:p>
            <a:pPr lvl="1"/>
            <a:r>
              <a:rPr lang="en-US"/>
              <a:t> These articles influence doctors, scientists, journalists, and laypeople across the world </a:t>
            </a:r>
          </a:p>
          <a:p>
            <a:pPr lvl="1"/>
            <a:r>
              <a:rPr lang="en-US"/>
              <a:t>The diversion is the single most powerful tactic to influence policy</a:t>
            </a:r>
          </a:p>
        </p:txBody>
      </p:sp>
    </p:spTree>
    <p:extLst>
      <p:ext uri="{BB962C8B-B14F-4D97-AF65-F5344CB8AC3E}">
        <p14:creationId xmlns:p14="http://schemas.microsoft.com/office/powerpoint/2010/main" val="653077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482C-F2B2-A143-A07F-6F31C67B1705}"/>
              </a:ext>
            </a:extLst>
          </p:cNvPr>
          <p:cNvSpPr>
            <a:spLocks noGrp="1"/>
          </p:cNvSpPr>
          <p:nvPr>
            <p:ph type="title"/>
          </p:nvPr>
        </p:nvSpPr>
        <p:spPr/>
        <p:txBody>
          <a:bodyPr>
            <a:normAutofit fontScale="90000"/>
          </a:bodyPr>
          <a:lstStyle/>
          <a:p>
            <a:r>
              <a:rPr lang="en-US" dirty="0"/>
              <a:t>The Four “High Impact” RCTs of Ivermectin</a:t>
            </a:r>
          </a:p>
        </p:txBody>
      </p:sp>
      <p:sp>
        <p:nvSpPr>
          <p:cNvPr id="3" name="Content Placeholder 2">
            <a:extLst>
              <a:ext uri="{FF2B5EF4-FFF2-40B4-BE49-F238E27FC236}">
                <a16:creationId xmlns:a16="http://schemas.microsoft.com/office/drawing/2014/main" id="{C6F91331-390A-8B4C-ABA3-723A6B83BBEF}"/>
              </a:ext>
            </a:extLst>
          </p:cNvPr>
          <p:cNvSpPr>
            <a:spLocks noGrp="1"/>
          </p:cNvSpPr>
          <p:nvPr>
            <p:ph idx="1"/>
          </p:nvPr>
        </p:nvSpPr>
        <p:spPr>
          <a:xfrm>
            <a:off x="650631" y="1356702"/>
            <a:ext cx="10515600" cy="4351338"/>
          </a:xfrm>
        </p:spPr>
        <p:txBody>
          <a:bodyPr>
            <a:normAutofit fontScale="92500" lnSpcReduction="20000"/>
          </a:bodyPr>
          <a:lstStyle/>
          <a:p>
            <a:r>
              <a:rPr lang="en-US"/>
              <a:t>March 2021. Lopez-Medina, </a:t>
            </a:r>
            <a:r>
              <a:rPr lang="en-US" b="1" i="1"/>
              <a:t>JAMA</a:t>
            </a:r>
            <a:r>
              <a:rPr lang="en-US"/>
              <a:t>: </a:t>
            </a:r>
            <a:r>
              <a:rPr lang="en-US">
                <a:solidFill>
                  <a:srgbClr val="FF0000"/>
                </a:solidFill>
              </a:rPr>
              <a:t>ivermectin treated patients recovered in 10 days vs. 12 days in controls </a:t>
            </a:r>
            <a:r>
              <a:rPr lang="en-US"/>
              <a:t>(not statistically significant)</a:t>
            </a:r>
          </a:p>
          <a:p>
            <a:r>
              <a:rPr lang="en-US"/>
              <a:t>July 2021. </a:t>
            </a:r>
            <a:r>
              <a:rPr lang="en-US" err="1"/>
              <a:t>Vallejos</a:t>
            </a:r>
            <a:r>
              <a:rPr lang="en-US"/>
              <a:t> et al. </a:t>
            </a:r>
            <a:r>
              <a:rPr lang="en-US" b="1" i="1"/>
              <a:t>BMC Infectious Disease</a:t>
            </a:r>
            <a:r>
              <a:rPr lang="en-US" i="1"/>
              <a:t>: </a:t>
            </a:r>
            <a:r>
              <a:rPr lang="en-US">
                <a:solidFill>
                  <a:srgbClr val="FF0000"/>
                </a:solidFill>
              </a:rPr>
              <a:t>5.6% of </a:t>
            </a:r>
            <a:r>
              <a:rPr lang="en-US" err="1">
                <a:solidFill>
                  <a:srgbClr val="FF0000"/>
                </a:solidFill>
              </a:rPr>
              <a:t>ivm</a:t>
            </a:r>
            <a:r>
              <a:rPr lang="en-US">
                <a:solidFill>
                  <a:srgbClr val="FF0000"/>
                </a:solidFill>
              </a:rPr>
              <a:t> treated patients went to hospital vs. 8.4% of controls</a:t>
            </a:r>
            <a:r>
              <a:rPr lang="en-US"/>
              <a:t> (not statistically significant)</a:t>
            </a:r>
          </a:p>
          <a:p>
            <a:r>
              <a:rPr lang="en-US"/>
              <a:t>February 2022. Loon Lim et al. </a:t>
            </a:r>
            <a:r>
              <a:rPr lang="en-US" b="1" i="1"/>
              <a:t>JAMA.</a:t>
            </a:r>
            <a:r>
              <a:rPr lang="en-US"/>
              <a:t> Although ivermectin treated patients ended up needing “oxygen supplementation?” more often (21.6% vs. 17.3%, </a:t>
            </a:r>
            <a:r>
              <a:rPr lang="en-US">
                <a:solidFill>
                  <a:srgbClr val="FF0000"/>
                </a:solidFill>
              </a:rPr>
              <a:t>they needed less mechanical ventilation (1.7% vs. 4.0%, p=.17), </a:t>
            </a:r>
            <a:r>
              <a:rPr lang="en-US" err="1">
                <a:solidFill>
                  <a:srgbClr val="FF0000"/>
                </a:solidFill>
              </a:rPr>
              <a:t>icu</a:t>
            </a:r>
            <a:r>
              <a:rPr lang="en-US">
                <a:solidFill>
                  <a:srgbClr val="FF0000"/>
                </a:solidFill>
              </a:rPr>
              <a:t> admission (2.4% vs. 3.2%) and death (1.2% vs. 4.0%, </a:t>
            </a:r>
            <a:r>
              <a:rPr lang="en-US" b="1">
                <a:solidFill>
                  <a:srgbClr val="FF0000"/>
                </a:solidFill>
              </a:rPr>
              <a:t>p=.09 </a:t>
            </a:r>
            <a:r>
              <a:rPr lang="en-US" b="1"/>
              <a:t>- this latter difference is striking).</a:t>
            </a:r>
            <a:endParaRPr lang="en-US"/>
          </a:p>
          <a:p>
            <a:r>
              <a:rPr lang="en-US"/>
              <a:t>March 2022. </a:t>
            </a:r>
            <a:r>
              <a:rPr lang="en-US" err="1"/>
              <a:t>Ries</a:t>
            </a:r>
            <a:r>
              <a:rPr lang="en-US"/>
              <a:t> et al. </a:t>
            </a:r>
            <a:r>
              <a:rPr lang="en-US" b="1" i="1"/>
              <a:t>NEJM. </a:t>
            </a:r>
            <a:r>
              <a:rPr lang="en-US"/>
              <a:t>Found that ivermectin treated patients </a:t>
            </a:r>
            <a:r>
              <a:rPr lang="en-US">
                <a:solidFill>
                  <a:srgbClr val="FF0000"/>
                </a:solidFill>
              </a:rPr>
              <a:t>went to the ER for &gt; 6 hours or were hospitalized less than controls (14.7% vs. 16.3%) and died less than controls (18% reduction</a:t>
            </a:r>
            <a:r>
              <a:rPr lang="en-US"/>
              <a:t>).</a:t>
            </a:r>
          </a:p>
          <a:p>
            <a:endParaRPr lang="en-US"/>
          </a:p>
        </p:txBody>
      </p:sp>
    </p:spTree>
    <p:extLst>
      <p:ext uri="{BB962C8B-B14F-4D97-AF65-F5344CB8AC3E}">
        <p14:creationId xmlns:p14="http://schemas.microsoft.com/office/powerpoint/2010/main" val="2948947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7090F-6865-BE4A-8740-CB2DE42ADD70}"/>
              </a:ext>
            </a:extLst>
          </p:cNvPr>
          <p:cNvSpPr>
            <a:spLocks noGrp="1"/>
          </p:cNvSpPr>
          <p:nvPr>
            <p:ph type="title"/>
          </p:nvPr>
        </p:nvSpPr>
        <p:spPr>
          <a:xfrm>
            <a:off x="838200" y="581202"/>
            <a:ext cx="10515600" cy="558900"/>
          </a:xfrm>
        </p:spPr>
        <p:txBody>
          <a:bodyPr>
            <a:normAutofit fontScale="90000"/>
          </a:bodyPr>
          <a:lstStyle/>
          <a:p>
            <a:r>
              <a:rPr lang="en-US"/>
              <a:t>FATAL FLAW #1 – conducting the trial in an area where ivermectin use was rampant.. And not having use as an exclusion criteria???</a:t>
            </a:r>
          </a:p>
        </p:txBody>
      </p:sp>
      <p:pic>
        <p:nvPicPr>
          <p:cNvPr id="6" name="Content Placeholder 5" descr="Text&#10;&#10;Description automatically generated">
            <a:extLst>
              <a:ext uri="{FF2B5EF4-FFF2-40B4-BE49-F238E27FC236}">
                <a16:creationId xmlns:a16="http://schemas.microsoft.com/office/drawing/2014/main" id="{9D049E0F-A0C9-E342-96B1-EB3ACF83CC1E}"/>
              </a:ext>
            </a:extLst>
          </p:cNvPr>
          <p:cNvPicPr>
            <a:picLocks noGrp="1" noChangeAspect="1"/>
          </p:cNvPicPr>
          <p:nvPr>
            <p:ph idx="1"/>
          </p:nvPr>
        </p:nvPicPr>
        <p:blipFill>
          <a:blip r:embed="rId2"/>
          <a:stretch>
            <a:fillRect/>
          </a:stretch>
        </p:blipFill>
        <p:spPr>
          <a:xfrm>
            <a:off x="2389415" y="1613353"/>
            <a:ext cx="6199877" cy="4351338"/>
          </a:xfrm>
        </p:spPr>
      </p:pic>
    </p:spTree>
    <p:extLst>
      <p:ext uri="{BB962C8B-B14F-4D97-AF65-F5344CB8AC3E}">
        <p14:creationId xmlns:p14="http://schemas.microsoft.com/office/powerpoint/2010/main" val="31909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3B636-4055-7D48-9E46-3BBEEE1E33F8}"/>
              </a:ext>
            </a:extLst>
          </p:cNvPr>
          <p:cNvSpPr>
            <a:spLocks noGrp="1"/>
          </p:cNvSpPr>
          <p:nvPr>
            <p:ph type="title"/>
          </p:nvPr>
        </p:nvSpPr>
        <p:spPr/>
        <p:txBody>
          <a:bodyPr>
            <a:normAutofit fontScale="90000"/>
          </a:bodyPr>
          <a:lstStyle/>
          <a:p>
            <a:r>
              <a:rPr lang="en-US"/>
              <a:t>Brazil was promoting early treatment</a:t>
            </a:r>
          </a:p>
        </p:txBody>
      </p:sp>
      <p:pic>
        <p:nvPicPr>
          <p:cNvPr id="5" name="Content Placeholder 4" descr="Graphical user interface, text, application&#10;&#10;Description automatically generated">
            <a:extLst>
              <a:ext uri="{FF2B5EF4-FFF2-40B4-BE49-F238E27FC236}">
                <a16:creationId xmlns:a16="http://schemas.microsoft.com/office/drawing/2014/main" id="{1B7AB6D7-08D3-6146-88D3-DDD23567F510}"/>
              </a:ext>
            </a:extLst>
          </p:cNvPr>
          <p:cNvPicPr>
            <a:picLocks noGrp="1" noChangeAspect="1"/>
          </p:cNvPicPr>
          <p:nvPr>
            <p:ph idx="1"/>
          </p:nvPr>
        </p:nvPicPr>
        <p:blipFill>
          <a:blip r:embed="rId2"/>
          <a:stretch>
            <a:fillRect/>
          </a:stretch>
        </p:blipFill>
        <p:spPr>
          <a:xfrm>
            <a:off x="1488204" y="1138115"/>
            <a:ext cx="8572500" cy="3416300"/>
          </a:xfrm>
        </p:spPr>
      </p:pic>
    </p:spTree>
    <p:extLst>
      <p:ext uri="{BB962C8B-B14F-4D97-AF65-F5344CB8AC3E}">
        <p14:creationId xmlns:p14="http://schemas.microsoft.com/office/powerpoint/2010/main" val="2853791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3ED5A-13B2-B34A-9829-BF2C825727F7}"/>
              </a:ext>
            </a:extLst>
          </p:cNvPr>
          <p:cNvSpPr>
            <a:spLocks noGrp="1"/>
          </p:cNvSpPr>
          <p:nvPr>
            <p:ph type="title"/>
          </p:nvPr>
        </p:nvSpPr>
        <p:spPr/>
        <p:txBody>
          <a:bodyPr>
            <a:normAutofit fontScale="90000"/>
          </a:bodyPr>
          <a:lstStyle/>
          <a:p>
            <a:r>
              <a:rPr lang="en-US"/>
              <a:t>Sales of IVM were skyrocketing in the region</a:t>
            </a:r>
          </a:p>
        </p:txBody>
      </p:sp>
      <p:pic>
        <p:nvPicPr>
          <p:cNvPr id="4" name="Content Placeholder 3">
            <a:extLst>
              <a:ext uri="{FF2B5EF4-FFF2-40B4-BE49-F238E27FC236}">
                <a16:creationId xmlns:a16="http://schemas.microsoft.com/office/drawing/2014/main" id="{56CA7AE0-2FC6-3A49-AC86-291F8E4862AF}"/>
              </a:ext>
            </a:extLst>
          </p:cNvPr>
          <p:cNvPicPr>
            <a:picLocks noGrp="1" noChangeAspect="1"/>
          </p:cNvPicPr>
          <p:nvPr>
            <p:ph idx="1"/>
          </p:nvPr>
        </p:nvPicPr>
        <p:blipFill>
          <a:blip r:embed="rId2"/>
          <a:stretch>
            <a:fillRect/>
          </a:stretch>
        </p:blipFill>
        <p:spPr>
          <a:xfrm>
            <a:off x="0" y="1253331"/>
            <a:ext cx="5620861" cy="4351338"/>
          </a:xfrm>
          <a:prstGeom prst="rect">
            <a:avLst/>
          </a:prstGeom>
        </p:spPr>
      </p:pic>
      <p:sp>
        <p:nvSpPr>
          <p:cNvPr id="3" name="TextBox 2">
            <a:extLst>
              <a:ext uri="{FF2B5EF4-FFF2-40B4-BE49-F238E27FC236}">
                <a16:creationId xmlns:a16="http://schemas.microsoft.com/office/drawing/2014/main" id="{197FD9BC-EE76-0F48-8549-C52AFD160920}"/>
              </a:ext>
            </a:extLst>
          </p:cNvPr>
          <p:cNvSpPr txBox="1"/>
          <p:nvPr/>
        </p:nvSpPr>
        <p:spPr>
          <a:xfrm>
            <a:off x="6145793" y="2253343"/>
            <a:ext cx="6046207" cy="1200329"/>
          </a:xfrm>
          <a:prstGeom prst="rect">
            <a:avLst/>
          </a:prstGeom>
          <a:noFill/>
        </p:spPr>
        <p:txBody>
          <a:bodyPr wrap="none" rtlCol="0">
            <a:spAutoFit/>
          </a:bodyPr>
          <a:lstStyle/>
          <a:p>
            <a:r>
              <a:rPr lang="en-US"/>
              <a:t>Principal Investigator: </a:t>
            </a:r>
          </a:p>
          <a:p>
            <a:r>
              <a:rPr lang="en-US">
                <a:solidFill>
                  <a:srgbClr val="FF0000"/>
                </a:solidFill>
              </a:rPr>
              <a:t>At the time we did our study, IVM was not particularly popular</a:t>
            </a:r>
            <a:br>
              <a:rPr lang="en-US">
                <a:solidFill>
                  <a:srgbClr val="FF0000"/>
                </a:solidFill>
              </a:rPr>
            </a:br>
            <a:r>
              <a:rPr lang="en-US">
                <a:solidFill>
                  <a:srgbClr val="FF0000"/>
                </a:solidFill>
              </a:rPr>
              <a:t>for use in </a:t>
            </a:r>
            <a:r>
              <a:rPr lang="en-US" err="1">
                <a:solidFill>
                  <a:srgbClr val="FF0000"/>
                </a:solidFill>
              </a:rPr>
              <a:t>Minais</a:t>
            </a:r>
            <a:r>
              <a:rPr lang="en-US">
                <a:solidFill>
                  <a:srgbClr val="FF0000"/>
                </a:solidFill>
              </a:rPr>
              <a:t> Gerais.  Even if some patients did access IVM,</a:t>
            </a:r>
            <a:br>
              <a:rPr lang="en-US">
                <a:solidFill>
                  <a:srgbClr val="FF0000"/>
                </a:solidFill>
              </a:rPr>
            </a:br>
            <a:r>
              <a:rPr lang="en-US">
                <a:solidFill>
                  <a:srgbClr val="FF0000"/>
                </a:solidFill>
              </a:rPr>
              <a:t>the fact that it is blinded should still maintain balance.</a:t>
            </a:r>
          </a:p>
        </p:txBody>
      </p:sp>
    </p:spTree>
    <p:extLst>
      <p:ext uri="{BB962C8B-B14F-4D97-AF65-F5344CB8AC3E}">
        <p14:creationId xmlns:p14="http://schemas.microsoft.com/office/powerpoint/2010/main" val="3337049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4C7C6EA7-9AA2-8E4E-9574-F12002AAF4E0}"/>
              </a:ext>
            </a:extLst>
          </p:cNvPr>
          <p:cNvPicPr>
            <a:picLocks noGrp="1" noChangeAspect="1"/>
          </p:cNvPicPr>
          <p:nvPr>
            <p:ph idx="1"/>
          </p:nvPr>
        </p:nvPicPr>
        <p:blipFill>
          <a:blip r:embed="rId2"/>
          <a:stretch>
            <a:fillRect/>
          </a:stretch>
        </p:blipFill>
        <p:spPr>
          <a:xfrm>
            <a:off x="1236817" y="1940482"/>
            <a:ext cx="5018075" cy="4593092"/>
          </a:xfrm>
        </p:spPr>
      </p:pic>
      <p:pic>
        <p:nvPicPr>
          <p:cNvPr id="7" name="Picture 6" descr="Logo&#10;&#10;Description automatically generated with low confidence">
            <a:extLst>
              <a:ext uri="{FF2B5EF4-FFF2-40B4-BE49-F238E27FC236}">
                <a16:creationId xmlns:a16="http://schemas.microsoft.com/office/drawing/2014/main" id="{9692D659-78D0-D245-A349-186F9BEAD248}"/>
              </a:ext>
            </a:extLst>
          </p:cNvPr>
          <p:cNvPicPr>
            <a:picLocks noChangeAspect="1"/>
          </p:cNvPicPr>
          <p:nvPr/>
        </p:nvPicPr>
        <p:blipFill>
          <a:blip r:embed="rId3"/>
          <a:stretch>
            <a:fillRect/>
          </a:stretch>
        </p:blipFill>
        <p:spPr>
          <a:xfrm>
            <a:off x="1059805" y="0"/>
            <a:ext cx="5195087" cy="1940482"/>
          </a:xfrm>
          <a:prstGeom prst="rect">
            <a:avLst/>
          </a:prstGeom>
        </p:spPr>
      </p:pic>
      <p:sp>
        <p:nvSpPr>
          <p:cNvPr id="2" name="TextBox 1">
            <a:extLst>
              <a:ext uri="{FF2B5EF4-FFF2-40B4-BE49-F238E27FC236}">
                <a16:creationId xmlns:a16="http://schemas.microsoft.com/office/drawing/2014/main" id="{64C667CA-2745-8041-876A-628A9A1D4611}"/>
              </a:ext>
            </a:extLst>
          </p:cNvPr>
          <p:cNvSpPr txBox="1"/>
          <p:nvPr/>
        </p:nvSpPr>
        <p:spPr>
          <a:xfrm rot="10800000" flipV="1">
            <a:off x="6732263" y="2423131"/>
            <a:ext cx="5018075" cy="707886"/>
          </a:xfrm>
          <a:prstGeom prst="rect">
            <a:avLst/>
          </a:prstGeom>
          <a:noFill/>
        </p:spPr>
        <p:txBody>
          <a:bodyPr wrap="square" rtlCol="0">
            <a:spAutoFit/>
          </a:bodyPr>
          <a:lstStyle/>
          <a:p>
            <a:r>
              <a:rPr lang="en-US" sz="2000">
                <a:solidFill>
                  <a:srgbClr val="FF0000"/>
                </a:solidFill>
              </a:rPr>
              <a:t>UNDERDOSING CONTROLS IN PHARMA TRIALS IS A KEY TACTIC IN HEAD TO HEAD TRIALS</a:t>
            </a:r>
          </a:p>
        </p:txBody>
      </p:sp>
    </p:spTree>
    <p:extLst>
      <p:ext uri="{BB962C8B-B14F-4D97-AF65-F5344CB8AC3E}">
        <p14:creationId xmlns:p14="http://schemas.microsoft.com/office/powerpoint/2010/main" val="166383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BA909-EC95-1141-ADF4-9675ACBD2BC1}"/>
              </a:ext>
            </a:extLst>
          </p:cNvPr>
          <p:cNvSpPr>
            <a:spLocks noGrp="1"/>
          </p:cNvSpPr>
          <p:nvPr>
            <p:ph type="title"/>
          </p:nvPr>
        </p:nvSpPr>
        <p:spPr/>
        <p:txBody>
          <a:bodyPr>
            <a:normAutofit fontScale="90000"/>
          </a:bodyPr>
          <a:lstStyle/>
          <a:p>
            <a:r>
              <a:rPr lang="en-US"/>
              <a:t>FATAL FLAW #2 and #3.. DOSING And Duration</a:t>
            </a:r>
          </a:p>
        </p:txBody>
      </p:sp>
      <p:sp>
        <p:nvSpPr>
          <p:cNvPr id="3" name="Content Placeholder 2">
            <a:extLst>
              <a:ext uri="{FF2B5EF4-FFF2-40B4-BE49-F238E27FC236}">
                <a16:creationId xmlns:a16="http://schemas.microsoft.com/office/drawing/2014/main" id="{41025EA6-E13E-274C-9B15-5DBC97A2ADD5}"/>
              </a:ext>
            </a:extLst>
          </p:cNvPr>
          <p:cNvSpPr>
            <a:spLocks noGrp="1"/>
          </p:cNvSpPr>
          <p:nvPr>
            <p:ph idx="1"/>
          </p:nvPr>
        </p:nvSpPr>
        <p:spPr>
          <a:xfrm>
            <a:off x="620486" y="1094014"/>
            <a:ext cx="10733314" cy="5229906"/>
          </a:xfrm>
        </p:spPr>
        <p:txBody>
          <a:bodyPr>
            <a:normAutofit lnSpcReduction="10000"/>
          </a:bodyPr>
          <a:lstStyle/>
          <a:p>
            <a:r>
              <a:rPr lang="en-US" b="1" dirty="0">
                <a:solidFill>
                  <a:srgbClr val="FF0000"/>
                </a:solidFill>
              </a:rPr>
              <a:t>The started the trial with a single dose to be given at 0.2mg/kg. </a:t>
            </a:r>
            <a:r>
              <a:rPr lang="en-US" dirty="0"/>
              <a:t>For, you know..  Parasites! They “used dosing similar to parasite dosing.” This is another tell – they know it is an anti-viral</a:t>
            </a:r>
          </a:p>
          <a:p>
            <a:r>
              <a:rPr lang="en-US" dirty="0"/>
              <a:t>Then they </a:t>
            </a:r>
            <a:r>
              <a:rPr lang="en-US" b="1" dirty="0">
                <a:solidFill>
                  <a:srgbClr val="FF0000"/>
                </a:solidFill>
              </a:rPr>
              <a:t>changed it to 0.4mg/kg </a:t>
            </a:r>
            <a:r>
              <a:rPr lang="en-US" dirty="0"/>
              <a:t>for three days </a:t>
            </a:r>
            <a:r>
              <a:rPr lang="en-US" b="1" dirty="0">
                <a:solidFill>
                  <a:srgbClr val="FF0000"/>
                </a:solidFill>
              </a:rPr>
              <a:t>“after feedback from advocacy groups”</a:t>
            </a:r>
            <a:r>
              <a:rPr lang="en-US" dirty="0"/>
              <a:t> – late night email to me, no context given, no knowledge of gamma. At the time of the trial, Brazil MD’s – way higher doses used (we soon changed to 0.4-0.6 for 5 days or until recovered)</a:t>
            </a:r>
          </a:p>
          <a:p>
            <a:r>
              <a:rPr lang="en-US" dirty="0"/>
              <a:t>But why only 3 days?</a:t>
            </a:r>
          </a:p>
          <a:p>
            <a:pPr lvl="1"/>
            <a:r>
              <a:rPr lang="en-US" dirty="0" err="1"/>
              <a:t>Molnupiravir</a:t>
            </a:r>
            <a:r>
              <a:rPr lang="en-US" dirty="0"/>
              <a:t> – an anti viral – 5 day dosing</a:t>
            </a:r>
          </a:p>
          <a:p>
            <a:pPr lvl="1"/>
            <a:r>
              <a:rPr lang="en-US" dirty="0" err="1"/>
              <a:t>Paxlovid</a:t>
            </a:r>
            <a:r>
              <a:rPr lang="en-US" dirty="0"/>
              <a:t> – an anti-viral – 5 day dosing</a:t>
            </a:r>
          </a:p>
          <a:p>
            <a:pPr lvl="1"/>
            <a:r>
              <a:rPr lang="en-US" dirty="0" err="1"/>
              <a:t>Oseltemavir</a:t>
            </a:r>
            <a:r>
              <a:rPr lang="en-US" dirty="0"/>
              <a:t> – 7 day dosing</a:t>
            </a:r>
          </a:p>
          <a:p>
            <a:pPr lvl="1"/>
            <a:r>
              <a:rPr lang="en-US" dirty="0"/>
              <a:t>Lopinavir/ritonavir – 14 day dosing</a:t>
            </a:r>
          </a:p>
        </p:txBody>
      </p:sp>
    </p:spTree>
    <p:extLst>
      <p:ext uri="{BB962C8B-B14F-4D97-AF65-F5344CB8AC3E}">
        <p14:creationId xmlns:p14="http://schemas.microsoft.com/office/powerpoint/2010/main" val="814551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81006-39B6-F44B-B4D7-E9FBC87E0A94}"/>
              </a:ext>
            </a:extLst>
          </p:cNvPr>
          <p:cNvSpPr>
            <a:spLocks noGrp="1"/>
          </p:cNvSpPr>
          <p:nvPr>
            <p:ph type="title"/>
          </p:nvPr>
        </p:nvSpPr>
        <p:spPr/>
        <p:txBody>
          <a:bodyPr>
            <a:normAutofit fontScale="90000"/>
          </a:bodyPr>
          <a:lstStyle/>
          <a:p>
            <a:r>
              <a:rPr lang="en-US"/>
              <a:t>More “Funny Business” with Dosing</a:t>
            </a:r>
          </a:p>
        </p:txBody>
      </p:sp>
      <p:sp>
        <p:nvSpPr>
          <p:cNvPr id="3" name="Content Placeholder 2">
            <a:extLst>
              <a:ext uri="{FF2B5EF4-FFF2-40B4-BE49-F238E27FC236}">
                <a16:creationId xmlns:a16="http://schemas.microsoft.com/office/drawing/2014/main" id="{247683F6-2316-6743-8382-A11BEE08E34F}"/>
              </a:ext>
            </a:extLst>
          </p:cNvPr>
          <p:cNvSpPr>
            <a:spLocks noGrp="1"/>
          </p:cNvSpPr>
          <p:nvPr>
            <p:ph idx="1"/>
          </p:nvPr>
        </p:nvSpPr>
        <p:spPr>
          <a:xfrm>
            <a:off x="506186" y="1110343"/>
            <a:ext cx="11685814" cy="5066620"/>
          </a:xfrm>
        </p:spPr>
        <p:txBody>
          <a:bodyPr>
            <a:normAutofit fontScale="92500" lnSpcReduction="20000"/>
          </a:bodyPr>
          <a:lstStyle/>
          <a:p>
            <a:r>
              <a:rPr lang="en-US" dirty="0"/>
              <a:t>Our “advocacy group” has recommended IVM to be taken on a full stomach</a:t>
            </a:r>
          </a:p>
          <a:p>
            <a:pPr lvl="1"/>
            <a:r>
              <a:rPr lang="en-US" dirty="0"/>
              <a:t>In the TOGETHER trial.. they specified on an empty stomach</a:t>
            </a:r>
          </a:p>
          <a:p>
            <a:pPr lvl="1"/>
            <a:endParaRPr lang="en-US" dirty="0"/>
          </a:p>
          <a:p>
            <a:r>
              <a:rPr lang="en-US" dirty="0"/>
              <a:t>Further, they had a weight limit of 90kg at 0.4mg/kg =198 pounds</a:t>
            </a:r>
          </a:p>
          <a:p>
            <a:pPr lvl="1"/>
            <a:r>
              <a:rPr lang="en-US" dirty="0"/>
              <a:t>Every patient over 198 pounds… thus got less than 0.4 KG</a:t>
            </a:r>
          </a:p>
          <a:p>
            <a:pPr lvl="1"/>
            <a:r>
              <a:rPr lang="en-US" dirty="0"/>
              <a:t>50% of patients had BMI ≥30. Much greater efficacy was seen in the low BMI subgroup (RR 0.77 vs 0.98).</a:t>
            </a:r>
          </a:p>
          <a:p>
            <a:pPr lvl="1"/>
            <a:endParaRPr lang="en-US" dirty="0"/>
          </a:p>
          <a:p>
            <a:r>
              <a:rPr lang="en-US" dirty="0"/>
              <a:t>These 4 issues are CLEARLY an attempt for this trial to use the lowest dose possible that they could get away with to achieve a non-successful result</a:t>
            </a:r>
          </a:p>
          <a:p>
            <a:pPr lvl="1"/>
            <a:r>
              <a:rPr lang="en-US" dirty="0"/>
              <a:t>attempting a one-day trial</a:t>
            </a:r>
          </a:p>
          <a:p>
            <a:pPr lvl="1"/>
            <a:r>
              <a:rPr lang="en-US" dirty="0"/>
              <a:t>converting to 3 days only</a:t>
            </a:r>
          </a:p>
          <a:p>
            <a:pPr lvl="1"/>
            <a:r>
              <a:rPr lang="en-US" dirty="0"/>
              <a:t>specifying an empty stomach, </a:t>
            </a:r>
          </a:p>
          <a:p>
            <a:pPr lvl="1"/>
            <a:r>
              <a:rPr lang="en-US" dirty="0"/>
              <a:t>limiting 0.4mg/kg dose to 198 pound limit</a:t>
            </a:r>
          </a:p>
        </p:txBody>
      </p:sp>
    </p:spTree>
    <p:extLst>
      <p:ext uri="{BB962C8B-B14F-4D97-AF65-F5344CB8AC3E}">
        <p14:creationId xmlns:p14="http://schemas.microsoft.com/office/powerpoint/2010/main" val="2079481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EE5D868-9F14-9B46-9CDE-502180032BFD}"/>
              </a:ext>
            </a:extLst>
          </p:cNvPr>
          <p:cNvPicPr>
            <a:picLocks noGrp="1" noChangeAspect="1"/>
          </p:cNvPicPr>
          <p:nvPr>
            <p:ph idx="1"/>
          </p:nvPr>
        </p:nvPicPr>
        <p:blipFill>
          <a:blip r:embed="rId2"/>
          <a:stretch>
            <a:fillRect/>
          </a:stretch>
        </p:blipFill>
        <p:spPr>
          <a:xfrm>
            <a:off x="3242528" y="960682"/>
            <a:ext cx="4882611" cy="5222937"/>
          </a:xfrm>
        </p:spPr>
      </p:pic>
      <p:sp>
        <p:nvSpPr>
          <p:cNvPr id="2" name="Title 1">
            <a:extLst>
              <a:ext uri="{FF2B5EF4-FFF2-40B4-BE49-F238E27FC236}">
                <a16:creationId xmlns:a16="http://schemas.microsoft.com/office/drawing/2014/main" id="{9DC07119-52A1-D346-B6DA-65FE5C98EF8F}"/>
              </a:ext>
            </a:extLst>
          </p:cNvPr>
          <p:cNvSpPr>
            <a:spLocks noGrp="1"/>
          </p:cNvSpPr>
          <p:nvPr>
            <p:ph type="title"/>
          </p:nvPr>
        </p:nvSpPr>
        <p:spPr>
          <a:xfrm>
            <a:off x="259414" y="207521"/>
            <a:ext cx="11899471" cy="558900"/>
          </a:xfrm>
        </p:spPr>
        <p:txBody>
          <a:bodyPr>
            <a:noAutofit/>
          </a:bodyPr>
          <a:lstStyle/>
          <a:p>
            <a:r>
              <a:rPr lang="en-US" sz="2800" dirty="0"/>
              <a:t>DESPITE OVER TWO DOZEN REPURPOSED MEDICATIONS WITH CLINICAL TRIALS SHOWING EFFICACY IN COVID, NONE ARE RECOMMENDED IN THE U.S. </a:t>
            </a:r>
          </a:p>
        </p:txBody>
      </p:sp>
      <p:sp>
        <p:nvSpPr>
          <p:cNvPr id="6" name="Oval 5">
            <a:extLst>
              <a:ext uri="{FF2B5EF4-FFF2-40B4-BE49-F238E27FC236}">
                <a16:creationId xmlns:a16="http://schemas.microsoft.com/office/drawing/2014/main" id="{EA5FD7B1-CC43-1A43-B908-B7EB243278CA}"/>
              </a:ext>
            </a:extLst>
          </p:cNvPr>
          <p:cNvSpPr/>
          <p:nvPr/>
        </p:nvSpPr>
        <p:spPr>
          <a:xfrm>
            <a:off x="5811977" y="1433469"/>
            <a:ext cx="434481" cy="24345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118EF5F5-05F4-C041-9319-A9DAC367BBDC}"/>
              </a:ext>
            </a:extLst>
          </p:cNvPr>
          <p:cNvSpPr/>
          <p:nvPr/>
        </p:nvSpPr>
        <p:spPr>
          <a:xfrm>
            <a:off x="5743577" y="2123296"/>
            <a:ext cx="465573" cy="26739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E51B3683-DFA9-124A-BB2C-610D6ABFC2C8}"/>
              </a:ext>
            </a:extLst>
          </p:cNvPr>
          <p:cNvSpPr/>
          <p:nvPr/>
        </p:nvSpPr>
        <p:spPr>
          <a:xfrm>
            <a:off x="5743578" y="2424414"/>
            <a:ext cx="465572" cy="24345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DB687B2E-3448-C344-BE36-03C03EACAE06}"/>
              </a:ext>
            </a:extLst>
          </p:cNvPr>
          <p:cNvSpPr/>
          <p:nvPr/>
        </p:nvSpPr>
        <p:spPr>
          <a:xfrm>
            <a:off x="5802188" y="3436455"/>
            <a:ext cx="502417" cy="20465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B18DA3E1-1E67-3547-843F-E94718EC4B3E}"/>
              </a:ext>
            </a:extLst>
          </p:cNvPr>
          <p:cNvSpPr/>
          <p:nvPr/>
        </p:nvSpPr>
        <p:spPr>
          <a:xfrm>
            <a:off x="5757913" y="3624917"/>
            <a:ext cx="542611" cy="17826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94C0F314-9051-7241-A7E2-DE2EEE2584B5}"/>
              </a:ext>
            </a:extLst>
          </p:cNvPr>
          <p:cNvSpPr/>
          <p:nvPr/>
        </p:nvSpPr>
        <p:spPr>
          <a:xfrm>
            <a:off x="5782094" y="5148574"/>
            <a:ext cx="445476" cy="17826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C1631548-365F-244A-A0FC-FEEAC37CC233}"/>
              </a:ext>
            </a:extLst>
          </p:cNvPr>
          <p:cNvSpPr/>
          <p:nvPr/>
        </p:nvSpPr>
        <p:spPr>
          <a:xfrm>
            <a:off x="5763674" y="5584631"/>
            <a:ext cx="445476" cy="24345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A787AD5C-DBC1-B54B-BC00-DB4C30C48D7D}"/>
              </a:ext>
            </a:extLst>
          </p:cNvPr>
          <p:cNvSpPr/>
          <p:nvPr/>
        </p:nvSpPr>
        <p:spPr>
          <a:xfrm>
            <a:off x="3242528" y="1433469"/>
            <a:ext cx="149087" cy="20465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E4D709C9-4E94-FF4F-8BD1-7A376E946C1B}"/>
              </a:ext>
            </a:extLst>
          </p:cNvPr>
          <p:cNvSpPr/>
          <p:nvPr/>
        </p:nvSpPr>
        <p:spPr>
          <a:xfrm>
            <a:off x="3313488" y="2154665"/>
            <a:ext cx="149087" cy="20465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A543E983-9795-0644-85A6-7CC47AB463AD}"/>
              </a:ext>
            </a:extLst>
          </p:cNvPr>
          <p:cNvSpPr/>
          <p:nvPr/>
        </p:nvSpPr>
        <p:spPr>
          <a:xfrm>
            <a:off x="3313487" y="3450976"/>
            <a:ext cx="149087" cy="20465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0E390AC2-85A7-7B49-8A67-EB4F8C48F8EA}"/>
              </a:ext>
            </a:extLst>
          </p:cNvPr>
          <p:cNvSpPr/>
          <p:nvPr/>
        </p:nvSpPr>
        <p:spPr>
          <a:xfrm>
            <a:off x="3309904" y="3617691"/>
            <a:ext cx="149087" cy="20465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D31E82A8-BCFB-724F-BAB4-F85AC55768DB}"/>
              </a:ext>
            </a:extLst>
          </p:cNvPr>
          <p:cNvSpPr/>
          <p:nvPr/>
        </p:nvSpPr>
        <p:spPr>
          <a:xfrm>
            <a:off x="3334214" y="5148574"/>
            <a:ext cx="149087" cy="20465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EA6DE30F-74F3-3A4F-9CA0-3E2B1C797AE2}"/>
              </a:ext>
            </a:extLst>
          </p:cNvPr>
          <p:cNvSpPr/>
          <p:nvPr/>
        </p:nvSpPr>
        <p:spPr>
          <a:xfrm>
            <a:off x="3317935" y="5597257"/>
            <a:ext cx="149087" cy="20465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8083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AAA6A-0D37-594F-A330-48FBBA10E58A}"/>
              </a:ext>
            </a:extLst>
          </p:cNvPr>
          <p:cNvSpPr>
            <a:spLocks noGrp="1"/>
          </p:cNvSpPr>
          <p:nvPr>
            <p:ph type="title"/>
          </p:nvPr>
        </p:nvSpPr>
        <p:spPr/>
        <p:txBody>
          <a:bodyPr>
            <a:normAutofit fontScale="90000"/>
          </a:bodyPr>
          <a:lstStyle/>
          <a:p>
            <a:r>
              <a:rPr lang="en-US"/>
              <a:t>PLACEBO PATIENTS AND IVM PATIENTS WERE NOT ENROLLED AT THE SAME TIME - BUMMER</a:t>
            </a:r>
          </a:p>
        </p:txBody>
      </p:sp>
      <p:sp>
        <p:nvSpPr>
          <p:cNvPr id="3" name="Content Placeholder 2">
            <a:extLst>
              <a:ext uri="{FF2B5EF4-FFF2-40B4-BE49-F238E27FC236}">
                <a16:creationId xmlns:a16="http://schemas.microsoft.com/office/drawing/2014/main" id="{8CE7BCCC-7DEE-6048-88B8-D10D561092A7}"/>
              </a:ext>
            </a:extLst>
          </p:cNvPr>
          <p:cNvSpPr>
            <a:spLocks noGrp="1"/>
          </p:cNvSpPr>
          <p:nvPr>
            <p:ph idx="1"/>
          </p:nvPr>
        </p:nvSpPr>
        <p:spPr>
          <a:xfrm>
            <a:off x="674914" y="1266725"/>
            <a:ext cx="10515600" cy="4351338"/>
          </a:xfrm>
        </p:spPr>
        <p:txBody>
          <a:bodyPr/>
          <a:lstStyle/>
          <a:p>
            <a:r>
              <a:rPr lang="en-US"/>
              <a:t>Control group patients were enrolled at earlier time points than the ivermectin patients, when far less deadly variants predominated </a:t>
            </a:r>
          </a:p>
          <a:p>
            <a:endParaRPr lang="en-US"/>
          </a:p>
        </p:txBody>
      </p:sp>
      <p:pic>
        <p:nvPicPr>
          <p:cNvPr id="5" name="Picture 4" descr="Diagram&#10;&#10;Description automatically generated">
            <a:extLst>
              <a:ext uri="{FF2B5EF4-FFF2-40B4-BE49-F238E27FC236}">
                <a16:creationId xmlns:a16="http://schemas.microsoft.com/office/drawing/2014/main" id="{278B051B-2E9C-964D-9F6F-8B78BCD09816}"/>
              </a:ext>
            </a:extLst>
          </p:cNvPr>
          <p:cNvPicPr>
            <a:picLocks noChangeAspect="1"/>
          </p:cNvPicPr>
          <p:nvPr/>
        </p:nvPicPr>
        <p:blipFill>
          <a:blip r:embed="rId2"/>
          <a:stretch>
            <a:fillRect/>
          </a:stretch>
        </p:blipFill>
        <p:spPr>
          <a:xfrm>
            <a:off x="7124700" y="2096533"/>
            <a:ext cx="3623086" cy="3778250"/>
          </a:xfrm>
          <a:prstGeom prst="rect">
            <a:avLst/>
          </a:prstGeom>
        </p:spPr>
      </p:pic>
      <p:pic>
        <p:nvPicPr>
          <p:cNvPr id="7" name="Picture 6" descr="Chart, line chart&#10;&#10;Description automatically generated">
            <a:extLst>
              <a:ext uri="{FF2B5EF4-FFF2-40B4-BE49-F238E27FC236}">
                <a16:creationId xmlns:a16="http://schemas.microsoft.com/office/drawing/2014/main" id="{1EC276C7-D051-2346-9C49-D8E7439DF0BF}"/>
              </a:ext>
            </a:extLst>
          </p:cNvPr>
          <p:cNvPicPr>
            <a:picLocks noChangeAspect="1"/>
          </p:cNvPicPr>
          <p:nvPr/>
        </p:nvPicPr>
        <p:blipFill>
          <a:blip r:embed="rId3"/>
          <a:stretch>
            <a:fillRect/>
          </a:stretch>
        </p:blipFill>
        <p:spPr>
          <a:xfrm>
            <a:off x="1260721" y="2436194"/>
            <a:ext cx="5278172" cy="3098927"/>
          </a:xfrm>
          <a:prstGeom prst="rect">
            <a:avLst/>
          </a:prstGeom>
        </p:spPr>
      </p:pic>
    </p:spTree>
    <p:extLst>
      <p:ext uri="{BB962C8B-B14F-4D97-AF65-F5344CB8AC3E}">
        <p14:creationId xmlns:p14="http://schemas.microsoft.com/office/powerpoint/2010/main" val="2067170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B8A3F-5079-744B-804A-75C3354EF320}"/>
              </a:ext>
            </a:extLst>
          </p:cNvPr>
          <p:cNvSpPr>
            <a:spLocks noGrp="1"/>
          </p:cNvSpPr>
          <p:nvPr>
            <p:ph type="title"/>
          </p:nvPr>
        </p:nvSpPr>
        <p:spPr>
          <a:xfrm>
            <a:off x="-1" y="326571"/>
            <a:ext cx="12442371" cy="913366"/>
          </a:xfrm>
        </p:spPr>
        <p:txBody>
          <a:bodyPr>
            <a:normAutofit/>
          </a:bodyPr>
          <a:lstStyle/>
          <a:p>
            <a:r>
              <a:rPr lang="en-US" sz="3600" dirty="0"/>
              <a:t>THE OVERPERFORMING MISSING DAY-OF-ONSET PATIENTS</a:t>
            </a:r>
          </a:p>
        </p:txBody>
      </p:sp>
      <p:sp>
        <p:nvSpPr>
          <p:cNvPr id="3" name="Content Placeholder 2">
            <a:extLst>
              <a:ext uri="{FF2B5EF4-FFF2-40B4-BE49-F238E27FC236}">
                <a16:creationId xmlns:a16="http://schemas.microsoft.com/office/drawing/2014/main" id="{DDA20E0B-5652-AC40-95E7-AE2447F3B303}"/>
              </a:ext>
            </a:extLst>
          </p:cNvPr>
          <p:cNvSpPr>
            <a:spLocks noGrp="1"/>
          </p:cNvSpPr>
          <p:nvPr>
            <p:ph idx="1"/>
          </p:nvPr>
        </p:nvSpPr>
        <p:spPr>
          <a:xfrm>
            <a:off x="225878" y="1551214"/>
            <a:ext cx="11740243" cy="4380820"/>
          </a:xfrm>
        </p:spPr>
        <p:txBody>
          <a:bodyPr/>
          <a:lstStyle/>
          <a:p>
            <a:r>
              <a:rPr lang="en-US" dirty="0"/>
              <a:t>Note that the total patients in the IVM and Placebo column should be 679</a:t>
            </a:r>
          </a:p>
          <a:p>
            <a:endParaRPr lang="en-US" dirty="0"/>
          </a:p>
        </p:txBody>
      </p:sp>
      <p:pic>
        <p:nvPicPr>
          <p:cNvPr id="5" name="Picture 4" descr="A picture containing chart&#10;&#10;Description automatically generated">
            <a:extLst>
              <a:ext uri="{FF2B5EF4-FFF2-40B4-BE49-F238E27FC236}">
                <a16:creationId xmlns:a16="http://schemas.microsoft.com/office/drawing/2014/main" id="{70D15BAE-5FEB-144A-B749-2752140A3556}"/>
              </a:ext>
            </a:extLst>
          </p:cNvPr>
          <p:cNvPicPr>
            <a:picLocks noChangeAspect="1"/>
          </p:cNvPicPr>
          <p:nvPr/>
        </p:nvPicPr>
        <p:blipFill>
          <a:blip r:embed="rId2"/>
          <a:stretch>
            <a:fillRect/>
          </a:stretch>
        </p:blipFill>
        <p:spPr>
          <a:xfrm>
            <a:off x="165393" y="2169509"/>
            <a:ext cx="7735527" cy="4557862"/>
          </a:xfrm>
          <a:prstGeom prst="rect">
            <a:avLst/>
          </a:prstGeom>
        </p:spPr>
      </p:pic>
      <p:sp>
        <p:nvSpPr>
          <p:cNvPr id="6" name="TextBox 5">
            <a:extLst>
              <a:ext uri="{FF2B5EF4-FFF2-40B4-BE49-F238E27FC236}">
                <a16:creationId xmlns:a16="http://schemas.microsoft.com/office/drawing/2014/main" id="{EAE94974-DE2C-6943-A1BD-32EED1B3498F}"/>
              </a:ext>
            </a:extLst>
          </p:cNvPr>
          <p:cNvSpPr txBox="1"/>
          <p:nvPr/>
        </p:nvSpPr>
        <p:spPr>
          <a:xfrm>
            <a:off x="3102428" y="6365663"/>
            <a:ext cx="643125" cy="369332"/>
          </a:xfrm>
          <a:prstGeom prst="rect">
            <a:avLst/>
          </a:prstGeom>
          <a:noFill/>
        </p:spPr>
        <p:txBody>
          <a:bodyPr wrap="square" rtlCol="0">
            <a:spAutoFit/>
          </a:bodyPr>
          <a:lstStyle/>
          <a:p>
            <a:r>
              <a:rPr lang="en-US" b="1">
                <a:solidFill>
                  <a:srgbClr val="FF0000"/>
                </a:solidFill>
              </a:rPr>
              <a:t>571?</a:t>
            </a:r>
          </a:p>
        </p:txBody>
      </p:sp>
      <p:sp>
        <p:nvSpPr>
          <p:cNvPr id="7" name="TextBox 6">
            <a:extLst>
              <a:ext uri="{FF2B5EF4-FFF2-40B4-BE49-F238E27FC236}">
                <a16:creationId xmlns:a16="http://schemas.microsoft.com/office/drawing/2014/main" id="{B4FDC369-04E3-2747-817B-3F0AA66656CD}"/>
              </a:ext>
            </a:extLst>
          </p:cNvPr>
          <p:cNvSpPr txBox="1"/>
          <p:nvPr/>
        </p:nvSpPr>
        <p:spPr>
          <a:xfrm>
            <a:off x="2333976" y="6346763"/>
            <a:ext cx="643125" cy="369332"/>
          </a:xfrm>
          <a:prstGeom prst="rect">
            <a:avLst/>
          </a:prstGeom>
          <a:noFill/>
        </p:spPr>
        <p:txBody>
          <a:bodyPr wrap="none" rtlCol="0">
            <a:spAutoFit/>
          </a:bodyPr>
          <a:lstStyle/>
          <a:p>
            <a:r>
              <a:rPr lang="en-US" b="1">
                <a:solidFill>
                  <a:srgbClr val="FF0000"/>
                </a:solidFill>
              </a:rPr>
              <a:t>542?</a:t>
            </a:r>
          </a:p>
        </p:txBody>
      </p:sp>
      <p:sp>
        <p:nvSpPr>
          <p:cNvPr id="8" name="TextBox 7">
            <a:extLst>
              <a:ext uri="{FF2B5EF4-FFF2-40B4-BE49-F238E27FC236}">
                <a16:creationId xmlns:a16="http://schemas.microsoft.com/office/drawing/2014/main" id="{D6CAB5D5-BEE6-154B-8952-5A0AE812FC1A}"/>
              </a:ext>
            </a:extLst>
          </p:cNvPr>
          <p:cNvSpPr txBox="1"/>
          <p:nvPr/>
        </p:nvSpPr>
        <p:spPr>
          <a:xfrm>
            <a:off x="8458200" y="3037114"/>
            <a:ext cx="3153427" cy="2031325"/>
          </a:xfrm>
          <a:prstGeom prst="rect">
            <a:avLst/>
          </a:prstGeom>
          <a:noFill/>
        </p:spPr>
        <p:txBody>
          <a:bodyPr wrap="square" rtlCol="0">
            <a:spAutoFit/>
          </a:bodyPr>
          <a:lstStyle/>
          <a:p>
            <a:r>
              <a:rPr lang="en-US" dirty="0"/>
              <a:t>When you “reverse calculate” </a:t>
            </a:r>
          </a:p>
          <a:p>
            <a:r>
              <a:rPr lang="en-US" dirty="0"/>
              <a:t>the outcomes for patients with </a:t>
            </a:r>
          </a:p>
          <a:p>
            <a:r>
              <a:rPr lang="en-US" dirty="0"/>
              <a:t>“unknown days since onset,” you find they had a 50% reduction in the primary outcome if treated with ivermectin</a:t>
            </a:r>
          </a:p>
        </p:txBody>
      </p:sp>
    </p:spTree>
    <p:extLst>
      <p:ext uri="{BB962C8B-B14F-4D97-AF65-F5344CB8AC3E}">
        <p14:creationId xmlns:p14="http://schemas.microsoft.com/office/powerpoint/2010/main" val="3653910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51FBE-2FC9-E24F-B740-DF2A77480C08}"/>
              </a:ext>
            </a:extLst>
          </p:cNvPr>
          <p:cNvSpPr>
            <a:spLocks noGrp="1"/>
          </p:cNvSpPr>
          <p:nvPr>
            <p:ph type="title"/>
          </p:nvPr>
        </p:nvSpPr>
        <p:spPr>
          <a:xfrm>
            <a:off x="722087" y="697266"/>
            <a:ext cx="10515600" cy="558900"/>
          </a:xfrm>
        </p:spPr>
        <p:txBody>
          <a:bodyPr>
            <a:normAutofit fontScale="90000"/>
          </a:bodyPr>
          <a:lstStyle/>
          <a:p>
            <a:r>
              <a:rPr lang="en-US" dirty="0"/>
              <a:t>THE OVER PERFORMING </a:t>
            </a:r>
            <a:br>
              <a:rPr lang="en-US" dirty="0"/>
            </a:br>
            <a:r>
              <a:rPr lang="en-US" dirty="0"/>
              <a:t>3-DAY PLACEBO GROUP?</a:t>
            </a:r>
          </a:p>
        </p:txBody>
      </p:sp>
      <p:pic>
        <p:nvPicPr>
          <p:cNvPr id="5" name="Content Placeholder 4" descr="Chart&#10;&#10;Description automatically generated">
            <a:extLst>
              <a:ext uri="{FF2B5EF4-FFF2-40B4-BE49-F238E27FC236}">
                <a16:creationId xmlns:a16="http://schemas.microsoft.com/office/drawing/2014/main" id="{85230533-D8BE-D74D-850A-A424A976F3DD}"/>
              </a:ext>
            </a:extLst>
          </p:cNvPr>
          <p:cNvPicPr>
            <a:picLocks noGrp="1" noChangeAspect="1"/>
          </p:cNvPicPr>
          <p:nvPr>
            <p:ph idx="1"/>
          </p:nvPr>
        </p:nvPicPr>
        <p:blipFill>
          <a:blip r:embed="rId2"/>
          <a:stretch>
            <a:fillRect/>
          </a:stretch>
        </p:blipFill>
        <p:spPr>
          <a:xfrm>
            <a:off x="6642100" y="2565400"/>
            <a:ext cx="5270500" cy="4292600"/>
          </a:xfrm>
        </p:spPr>
      </p:pic>
      <p:pic>
        <p:nvPicPr>
          <p:cNvPr id="7" name="Picture 6" descr="Chart, radar chart&#10;&#10;Description automatically generated">
            <a:extLst>
              <a:ext uri="{FF2B5EF4-FFF2-40B4-BE49-F238E27FC236}">
                <a16:creationId xmlns:a16="http://schemas.microsoft.com/office/drawing/2014/main" id="{D2133C44-7728-F846-BE30-93B26388927C}"/>
              </a:ext>
            </a:extLst>
          </p:cNvPr>
          <p:cNvPicPr>
            <a:picLocks noChangeAspect="1"/>
          </p:cNvPicPr>
          <p:nvPr/>
        </p:nvPicPr>
        <p:blipFill rotWithShape="1">
          <a:blip r:embed="rId3"/>
          <a:srcRect t="-854" b="48322"/>
          <a:stretch/>
        </p:blipFill>
        <p:spPr>
          <a:xfrm>
            <a:off x="279400" y="1987947"/>
            <a:ext cx="5816600" cy="2882106"/>
          </a:xfrm>
          <a:prstGeom prst="rect">
            <a:avLst/>
          </a:prstGeom>
        </p:spPr>
      </p:pic>
      <p:pic>
        <p:nvPicPr>
          <p:cNvPr id="8" name="Picture 7" descr="Chart, radar chart&#10;&#10;Description automatically generated">
            <a:extLst>
              <a:ext uri="{FF2B5EF4-FFF2-40B4-BE49-F238E27FC236}">
                <a16:creationId xmlns:a16="http://schemas.microsoft.com/office/drawing/2014/main" id="{A849CC49-78CC-E541-81B6-BC16C374309D}"/>
              </a:ext>
            </a:extLst>
          </p:cNvPr>
          <p:cNvPicPr>
            <a:picLocks noChangeAspect="1"/>
          </p:cNvPicPr>
          <p:nvPr/>
        </p:nvPicPr>
        <p:blipFill rotWithShape="1">
          <a:blip r:embed="rId3"/>
          <a:srcRect t="52273"/>
          <a:stretch/>
        </p:blipFill>
        <p:spPr>
          <a:xfrm>
            <a:off x="6212114" y="-53069"/>
            <a:ext cx="5816600" cy="2618469"/>
          </a:xfrm>
          <a:prstGeom prst="rect">
            <a:avLst/>
          </a:prstGeom>
        </p:spPr>
      </p:pic>
    </p:spTree>
    <p:extLst>
      <p:ext uri="{BB962C8B-B14F-4D97-AF65-F5344CB8AC3E}">
        <p14:creationId xmlns:p14="http://schemas.microsoft.com/office/powerpoint/2010/main" val="1201674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F75B9-CD70-904D-BAEA-B4351F3C5334}"/>
              </a:ext>
            </a:extLst>
          </p:cNvPr>
          <p:cNvSpPr>
            <a:spLocks noGrp="1"/>
          </p:cNvSpPr>
          <p:nvPr>
            <p:ph type="title"/>
          </p:nvPr>
        </p:nvSpPr>
        <p:spPr>
          <a:xfrm>
            <a:off x="838200" y="681037"/>
            <a:ext cx="10515600" cy="558900"/>
          </a:xfrm>
        </p:spPr>
        <p:txBody>
          <a:bodyPr>
            <a:normAutofit fontScale="90000"/>
          </a:bodyPr>
          <a:lstStyle/>
          <a:p>
            <a:r>
              <a:rPr lang="en-US"/>
              <a:t>Trial Completed 7 Months Ago.. Why did it take 7 months to publish with the entire world waiting?</a:t>
            </a:r>
          </a:p>
        </p:txBody>
      </p:sp>
      <p:sp>
        <p:nvSpPr>
          <p:cNvPr id="3" name="Content Placeholder 2">
            <a:extLst>
              <a:ext uri="{FF2B5EF4-FFF2-40B4-BE49-F238E27FC236}">
                <a16:creationId xmlns:a16="http://schemas.microsoft.com/office/drawing/2014/main" id="{3420F0B9-8EE1-1C43-A53F-39C33411B2BA}"/>
              </a:ext>
            </a:extLst>
          </p:cNvPr>
          <p:cNvSpPr>
            <a:spLocks noGrp="1"/>
          </p:cNvSpPr>
          <p:nvPr>
            <p:ph idx="1"/>
          </p:nvPr>
        </p:nvSpPr>
        <p:spPr/>
        <p:txBody>
          <a:bodyPr/>
          <a:lstStyle/>
          <a:p>
            <a:r>
              <a:rPr lang="en-US"/>
              <a:t>An incredible delay given the importance of the result in guiding treatment</a:t>
            </a:r>
          </a:p>
          <a:p>
            <a:endParaRPr lang="en-US"/>
          </a:p>
          <a:p>
            <a:r>
              <a:rPr lang="en-US" b="1" i="1"/>
              <a:t>Large change in results from previously released data.</a:t>
            </a:r>
            <a:r>
              <a:rPr lang="en-US"/>
              <a:t> The published results are very different from the previously released results, for example 100/679 vs. 86/677 for the primary outcome ivermectin events. The mortality RR changed from 0.82 to [0.88/0.81/0.80] for [Table 2/Table 2 AE/Table S6].</a:t>
            </a:r>
          </a:p>
        </p:txBody>
      </p:sp>
    </p:spTree>
    <p:extLst>
      <p:ext uri="{BB962C8B-B14F-4D97-AF65-F5344CB8AC3E}">
        <p14:creationId xmlns:p14="http://schemas.microsoft.com/office/powerpoint/2010/main" val="3227584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2F68B-100F-3F49-9140-C8B7BD58E744}"/>
              </a:ext>
            </a:extLst>
          </p:cNvPr>
          <p:cNvSpPr>
            <a:spLocks noGrp="1"/>
          </p:cNvSpPr>
          <p:nvPr>
            <p:ph type="title"/>
          </p:nvPr>
        </p:nvSpPr>
        <p:spPr/>
        <p:txBody>
          <a:bodyPr>
            <a:normAutofit fontScale="90000"/>
          </a:bodyPr>
          <a:lstStyle/>
          <a:p>
            <a:r>
              <a:rPr lang="en-US"/>
              <a:t>7 MONTHS LATER, “VERE IS ZE DATA”?</a:t>
            </a:r>
          </a:p>
        </p:txBody>
      </p:sp>
      <p:sp>
        <p:nvSpPr>
          <p:cNvPr id="3" name="Content Placeholder 2">
            <a:extLst>
              <a:ext uri="{FF2B5EF4-FFF2-40B4-BE49-F238E27FC236}">
                <a16:creationId xmlns:a16="http://schemas.microsoft.com/office/drawing/2014/main" id="{3233AE68-36D2-684B-B9C7-82898C361A64}"/>
              </a:ext>
            </a:extLst>
          </p:cNvPr>
          <p:cNvSpPr>
            <a:spLocks noGrp="1"/>
          </p:cNvSpPr>
          <p:nvPr>
            <p:ph idx="1"/>
          </p:nvPr>
        </p:nvSpPr>
        <p:spPr>
          <a:xfrm>
            <a:off x="838200" y="1253331"/>
            <a:ext cx="10515600" cy="4351338"/>
          </a:xfrm>
        </p:spPr>
        <p:txBody>
          <a:bodyPr>
            <a:normAutofit lnSpcReduction="10000"/>
          </a:bodyPr>
          <a:lstStyle/>
          <a:p>
            <a:r>
              <a:rPr lang="en-US" dirty="0"/>
              <a:t>The trialists always stipulated they would make the dataset publicly available on request</a:t>
            </a:r>
          </a:p>
          <a:p>
            <a:pPr lvl="1"/>
            <a:r>
              <a:rPr lang="en-US" dirty="0"/>
              <a:t>This is a MAJOR, KEY ISSUE with RCTs and Big Pharma – the lack of transparency has led to major shenanigans over decades (Pfizer vaccine trial anyone?)</a:t>
            </a:r>
          </a:p>
          <a:p>
            <a:pPr lvl="1"/>
            <a:endParaRPr lang="en-US" dirty="0"/>
          </a:p>
          <a:p>
            <a:r>
              <a:rPr lang="en-US" dirty="0"/>
              <a:t>Yet – they have not released the data to anyone, even their funders, since completion, despite repeated requests from many groups</a:t>
            </a:r>
          </a:p>
          <a:p>
            <a:r>
              <a:rPr lang="en-US" dirty="0"/>
              <a:t>Now they have changed how that data can be accessed – they are releasing it to a 3</a:t>
            </a:r>
            <a:r>
              <a:rPr lang="en-US" baseline="30000" dirty="0"/>
              <a:t>rd</a:t>
            </a:r>
            <a:r>
              <a:rPr lang="en-US" dirty="0"/>
              <a:t> party and then researchers have to apply to that 3</a:t>
            </a:r>
            <a:r>
              <a:rPr lang="en-US" baseline="30000" dirty="0"/>
              <a:t>rd</a:t>
            </a:r>
            <a:r>
              <a:rPr lang="en-US" dirty="0"/>
              <a:t> party</a:t>
            </a:r>
          </a:p>
        </p:txBody>
      </p:sp>
    </p:spTree>
    <p:extLst>
      <p:ext uri="{BB962C8B-B14F-4D97-AF65-F5344CB8AC3E}">
        <p14:creationId xmlns:p14="http://schemas.microsoft.com/office/powerpoint/2010/main" val="3867595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3B0FA-07F4-0A4A-B3A7-4BF0835D142D}"/>
              </a:ext>
            </a:extLst>
          </p:cNvPr>
          <p:cNvSpPr>
            <a:spLocks noGrp="1"/>
          </p:cNvSpPr>
          <p:nvPr>
            <p:ph type="title"/>
          </p:nvPr>
        </p:nvSpPr>
        <p:spPr/>
        <p:txBody>
          <a:bodyPr>
            <a:normAutofit fontScale="90000"/>
          </a:bodyPr>
          <a:lstStyle/>
          <a:p>
            <a:r>
              <a:rPr lang="en-US" dirty="0"/>
              <a:t>TOO MANY ISSUES REMAIN TO TALK ABOUT… HOW ABOUT JUST 3 MORE</a:t>
            </a:r>
          </a:p>
        </p:txBody>
      </p:sp>
      <p:sp>
        <p:nvSpPr>
          <p:cNvPr id="3" name="Content Placeholder 2">
            <a:extLst>
              <a:ext uri="{FF2B5EF4-FFF2-40B4-BE49-F238E27FC236}">
                <a16:creationId xmlns:a16="http://schemas.microsoft.com/office/drawing/2014/main" id="{6D5FF58C-8E82-394E-B0E8-0EC4454219A0}"/>
              </a:ext>
            </a:extLst>
          </p:cNvPr>
          <p:cNvSpPr>
            <a:spLocks noGrp="1"/>
          </p:cNvSpPr>
          <p:nvPr>
            <p:ph idx="1"/>
          </p:nvPr>
        </p:nvSpPr>
        <p:spPr>
          <a:xfrm>
            <a:off x="604157" y="1175657"/>
            <a:ext cx="10749643" cy="5001306"/>
          </a:xfrm>
        </p:spPr>
        <p:txBody>
          <a:bodyPr>
            <a:normAutofit lnSpcReduction="10000"/>
          </a:bodyPr>
          <a:lstStyle/>
          <a:p>
            <a:r>
              <a:rPr lang="en-US"/>
              <a:t>Dr. </a:t>
            </a:r>
            <a:r>
              <a:rPr lang="en-US" err="1"/>
              <a:t>Cadegiani</a:t>
            </a:r>
            <a:r>
              <a:rPr lang="en-US"/>
              <a:t>: </a:t>
            </a:r>
          </a:p>
          <a:p>
            <a:pPr lvl="1"/>
            <a:r>
              <a:rPr lang="en-US" b="1"/>
              <a:t>Brazil is the LARGEST SINGLE BUYER of drugs </a:t>
            </a:r>
            <a:r>
              <a:rPr lang="en-US"/>
              <a:t>and vaccines in the world. The national health system has the ability to buy almost half trillion dollars per year. Contracts of dozens of billions of dollars are common. Many of them with Pfizer.</a:t>
            </a:r>
          </a:p>
          <a:p>
            <a:pPr lvl="1"/>
            <a:r>
              <a:rPr lang="en-US"/>
              <a:t>Easy to </a:t>
            </a:r>
            <a:r>
              <a:rPr lang="en-US" b="1"/>
              <a:t>conduct a trial in Brazil with corrupted CROs </a:t>
            </a:r>
            <a:r>
              <a:rPr lang="en-US"/>
              <a:t>(I have proof of that) to allow these conclusions.</a:t>
            </a:r>
          </a:p>
          <a:p>
            <a:endParaRPr lang="en-US"/>
          </a:p>
          <a:p>
            <a:r>
              <a:rPr lang="en-US" b="1" i="1"/>
              <a:t>Anomalous results from the same region.</a:t>
            </a:r>
            <a:r>
              <a:rPr lang="en-US"/>
              <a:t> A local Brazilian investigator reports that the study was conducted in almost the same time and location as the Brazilian component of the </a:t>
            </a:r>
            <a:r>
              <a:rPr lang="en-US" err="1"/>
              <a:t>molnupiravir</a:t>
            </a:r>
            <a:r>
              <a:rPr lang="en-US"/>
              <a:t> trial. Notably, </a:t>
            </a:r>
            <a:r>
              <a:rPr lang="en-US" b="1" err="1">
                <a:solidFill>
                  <a:srgbClr val="FF0000"/>
                </a:solidFill>
              </a:rPr>
              <a:t>molnupiravir's</a:t>
            </a:r>
            <a:r>
              <a:rPr lang="en-US" b="1">
                <a:solidFill>
                  <a:srgbClr val="FF0000"/>
                </a:solidFill>
              </a:rPr>
              <a:t> EUA relied on the unusually higher efficacy observed in Brazil.</a:t>
            </a:r>
          </a:p>
        </p:txBody>
      </p:sp>
    </p:spTree>
    <p:extLst>
      <p:ext uri="{BB962C8B-B14F-4D97-AF65-F5344CB8AC3E}">
        <p14:creationId xmlns:p14="http://schemas.microsoft.com/office/powerpoint/2010/main" val="2793960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DA4A8-244B-6042-BB08-9C5AE72A4A71}"/>
              </a:ext>
            </a:extLst>
          </p:cNvPr>
          <p:cNvSpPr>
            <a:spLocks noGrp="1"/>
          </p:cNvSpPr>
          <p:nvPr>
            <p:ph type="title"/>
          </p:nvPr>
        </p:nvSpPr>
        <p:spPr>
          <a:xfrm>
            <a:off x="838200" y="681037"/>
            <a:ext cx="10515600" cy="558900"/>
          </a:xfrm>
        </p:spPr>
        <p:txBody>
          <a:bodyPr>
            <a:normAutofit fontScale="90000"/>
          </a:bodyPr>
          <a:lstStyle/>
          <a:p>
            <a:r>
              <a:rPr lang="en-US"/>
              <a:t>THIS JUST IN.. THEY CHANGED THE DATA YESTERDAY.. AFTER PUBLICATION??</a:t>
            </a:r>
          </a:p>
        </p:txBody>
      </p:sp>
      <p:pic>
        <p:nvPicPr>
          <p:cNvPr id="5" name="Content Placeholder 4" descr="Graphical user interface, table&#10;&#10;Description automatically generated">
            <a:extLst>
              <a:ext uri="{FF2B5EF4-FFF2-40B4-BE49-F238E27FC236}">
                <a16:creationId xmlns:a16="http://schemas.microsoft.com/office/drawing/2014/main" id="{3823FB15-4D11-F044-9843-EBBD08295203}"/>
              </a:ext>
            </a:extLst>
          </p:cNvPr>
          <p:cNvPicPr>
            <a:picLocks noGrp="1" noChangeAspect="1"/>
          </p:cNvPicPr>
          <p:nvPr>
            <p:ph idx="1"/>
          </p:nvPr>
        </p:nvPicPr>
        <p:blipFill>
          <a:blip r:embed="rId2"/>
          <a:stretch>
            <a:fillRect/>
          </a:stretch>
        </p:blipFill>
        <p:spPr>
          <a:xfrm>
            <a:off x="978645" y="1654175"/>
            <a:ext cx="9663210" cy="4351338"/>
          </a:xfrm>
        </p:spPr>
      </p:pic>
    </p:spTree>
    <p:extLst>
      <p:ext uri="{BB962C8B-B14F-4D97-AF65-F5344CB8AC3E}">
        <p14:creationId xmlns:p14="http://schemas.microsoft.com/office/powerpoint/2010/main" val="333969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97C2F-97A4-BE40-A8E1-0D564AAC8745}"/>
              </a:ext>
            </a:extLst>
          </p:cNvPr>
          <p:cNvSpPr>
            <a:spLocks noGrp="1"/>
          </p:cNvSpPr>
          <p:nvPr>
            <p:ph type="title"/>
          </p:nvPr>
        </p:nvSpPr>
        <p:spPr>
          <a:xfrm>
            <a:off x="838200" y="681037"/>
            <a:ext cx="10515600" cy="558900"/>
          </a:xfrm>
        </p:spPr>
        <p:txBody>
          <a:bodyPr>
            <a:normAutofit fontScale="90000"/>
          </a:bodyPr>
          <a:lstStyle/>
          <a:p>
            <a:r>
              <a:rPr lang="en-US"/>
              <a:t>CONFLICTED RESEARCHERS WITH “NOTHING TO HIDE” START TALKING FROM BOTH SIDES OF THEIR MOUTH</a:t>
            </a:r>
          </a:p>
        </p:txBody>
      </p:sp>
      <p:sp>
        <p:nvSpPr>
          <p:cNvPr id="3" name="Content Placeholder 2">
            <a:extLst>
              <a:ext uri="{FF2B5EF4-FFF2-40B4-BE49-F238E27FC236}">
                <a16:creationId xmlns:a16="http://schemas.microsoft.com/office/drawing/2014/main" id="{05DE25DE-E67A-0B4A-A631-C2B7F0FE9955}"/>
              </a:ext>
            </a:extLst>
          </p:cNvPr>
          <p:cNvSpPr>
            <a:spLocks noGrp="1"/>
          </p:cNvSpPr>
          <p:nvPr>
            <p:ph idx="1"/>
          </p:nvPr>
        </p:nvSpPr>
        <p:spPr/>
        <p:txBody>
          <a:bodyPr>
            <a:normAutofit fontScale="77500" lnSpcReduction="20000"/>
          </a:bodyPr>
          <a:lstStyle/>
          <a:p>
            <a:r>
              <a:rPr lang="en-US" dirty="0"/>
              <a:t>Ed Mills, Principal Investigator: Prior to trial, he has made multiple public and private (email) statements that those who recommend ivermectin are “advocates” and “he does not believe it works” (does not call us clinicians or researchers or... COVID experts)</a:t>
            </a:r>
            <a:br>
              <a:rPr lang="en-US" dirty="0"/>
            </a:br>
            <a:endParaRPr lang="en-US" dirty="0"/>
          </a:p>
          <a:p>
            <a:r>
              <a:rPr lang="en-US" dirty="0"/>
              <a:t>IN HIS TOGETHER TRIAL PRESENTATION FROM 7 MONTHS AGO, MADE THESE COMMENTS:</a:t>
            </a:r>
          </a:p>
          <a:p>
            <a:r>
              <a:rPr lang="en-US" dirty="0"/>
              <a:t>“we got a lot of criticism for single day dosing”  (Criticism? How about helpful guidance?)</a:t>
            </a:r>
            <a:br>
              <a:rPr lang="en-US" dirty="0"/>
            </a:br>
            <a:endParaRPr lang="en-US" dirty="0"/>
          </a:p>
          <a:p>
            <a:r>
              <a:rPr lang="en-US" dirty="0"/>
              <a:t>“we found that it had no effect, WHATSOEVER, on our primary outcome”</a:t>
            </a:r>
            <a:br>
              <a:rPr lang="en-US" dirty="0"/>
            </a:br>
            <a:r>
              <a:rPr lang="en-US" dirty="0"/>
              <a:t>86/677 (12.7%) vs 95/678 (14.0%) (No benefit? Oh, you mean “statistically significant?”</a:t>
            </a:r>
          </a:p>
          <a:p>
            <a:endParaRPr lang="en-US" dirty="0"/>
          </a:p>
          <a:p>
            <a:r>
              <a:rPr lang="en-US" dirty="0"/>
              <a:t> “we do not see the treatment benefit that a lot of advocates believe should have been seen”</a:t>
            </a:r>
          </a:p>
        </p:txBody>
      </p:sp>
    </p:spTree>
    <p:extLst>
      <p:ext uri="{BB962C8B-B14F-4D97-AF65-F5344CB8AC3E}">
        <p14:creationId xmlns:p14="http://schemas.microsoft.com/office/powerpoint/2010/main" val="299840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D678-20FD-3845-BBFC-ACA19C458C22}"/>
              </a:ext>
            </a:extLst>
          </p:cNvPr>
          <p:cNvSpPr>
            <a:spLocks noGrp="1"/>
          </p:cNvSpPr>
          <p:nvPr>
            <p:ph type="title"/>
          </p:nvPr>
        </p:nvSpPr>
        <p:spPr>
          <a:xfrm>
            <a:off x="553636" y="268963"/>
            <a:ext cx="11638364" cy="558900"/>
          </a:xfrm>
        </p:spPr>
        <p:txBody>
          <a:bodyPr>
            <a:normAutofit fontScale="90000"/>
          </a:bodyPr>
          <a:lstStyle/>
          <a:p>
            <a:r>
              <a:rPr lang="en-US"/>
              <a:t>7 MONTHS LATER, DESPITE SHENANIGANS…BAYESIAN STATISTICS FINDS HIGH LIKELIHOOD OF SUPERIORITY</a:t>
            </a:r>
          </a:p>
        </p:txBody>
      </p:sp>
      <p:pic>
        <p:nvPicPr>
          <p:cNvPr id="7" name="Content Placeholder 4" descr="Chart, radar chart&#10;&#10;Description automatically generated">
            <a:extLst>
              <a:ext uri="{FF2B5EF4-FFF2-40B4-BE49-F238E27FC236}">
                <a16:creationId xmlns:a16="http://schemas.microsoft.com/office/drawing/2014/main" id="{3D6B42BD-CB0D-F64E-A598-8786E01361C2}"/>
              </a:ext>
            </a:extLst>
          </p:cNvPr>
          <p:cNvPicPr>
            <a:picLocks noChangeAspect="1"/>
          </p:cNvPicPr>
          <p:nvPr/>
        </p:nvPicPr>
        <p:blipFill rotWithShape="1">
          <a:blip r:embed="rId2"/>
          <a:srcRect t="55548"/>
          <a:stretch/>
        </p:blipFill>
        <p:spPr>
          <a:xfrm>
            <a:off x="2887355" y="3277073"/>
            <a:ext cx="5390962" cy="2737647"/>
          </a:xfrm>
          <a:prstGeom prst="rect">
            <a:avLst/>
          </a:prstGeom>
        </p:spPr>
      </p:pic>
      <p:sp>
        <p:nvSpPr>
          <p:cNvPr id="6" name="Oval 5">
            <a:extLst>
              <a:ext uri="{FF2B5EF4-FFF2-40B4-BE49-F238E27FC236}">
                <a16:creationId xmlns:a16="http://schemas.microsoft.com/office/drawing/2014/main" id="{713221AB-4990-3447-BFC1-198B46B0CBDB}"/>
              </a:ext>
            </a:extLst>
          </p:cNvPr>
          <p:cNvSpPr/>
          <p:nvPr/>
        </p:nvSpPr>
        <p:spPr>
          <a:xfrm>
            <a:off x="2377440" y="5441131"/>
            <a:ext cx="6024880" cy="77506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Chart, radar chart&#10;&#10;Description automatically generated">
            <a:extLst>
              <a:ext uri="{FF2B5EF4-FFF2-40B4-BE49-F238E27FC236}">
                <a16:creationId xmlns:a16="http://schemas.microsoft.com/office/drawing/2014/main" id="{9F217852-FCFA-534E-9982-0C50E3411706}"/>
              </a:ext>
            </a:extLst>
          </p:cNvPr>
          <p:cNvPicPr>
            <a:picLocks noGrp="1" noChangeAspect="1"/>
          </p:cNvPicPr>
          <p:nvPr>
            <p:ph idx="1"/>
          </p:nvPr>
        </p:nvPicPr>
        <p:blipFill rotWithShape="1">
          <a:blip r:embed="rId2"/>
          <a:srcRect b="69953"/>
          <a:stretch/>
        </p:blipFill>
        <p:spPr>
          <a:xfrm>
            <a:off x="2887355" y="1029337"/>
            <a:ext cx="5111253" cy="2057600"/>
          </a:xfrm>
        </p:spPr>
      </p:pic>
    </p:spTree>
    <p:extLst>
      <p:ext uri="{BB962C8B-B14F-4D97-AF65-F5344CB8AC3E}">
        <p14:creationId xmlns:p14="http://schemas.microsoft.com/office/powerpoint/2010/main" val="2658201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CA51E-C0E9-1C42-B40F-57C0472D441E}"/>
              </a:ext>
            </a:extLst>
          </p:cNvPr>
          <p:cNvSpPr>
            <a:spLocks noGrp="1"/>
          </p:cNvSpPr>
          <p:nvPr>
            <p:ph type="title"/>
          </p:nvPr>
        </p:nvSpPr>
        <p:spPr/>
        <p:txBody>
          <a:bodyPr>
            <a:normAutofit fontScale="90000"/>
          </a:bodyPr>
          <a:lstStyle/>
          <a:p>
            <a:endParaRPr lang="en-US"/>
          </a:p>
        </p:txBody>
      </p:sp>
      <p:sp>
        <p:nvSpPr>
          <p:cNvPr id="4" name="TextBox 3">
            <a:extLst>
              <a:ext uri="{FF2B5EF4-FFF2-40B4-BE49-F238E27FC236}">
                <a16:creationId xmlns:a16="http://schemas.microsoft.com/office/drawing/2014/main" id="{9EDD9E69-6465-B64F-A789-3F9570573EEC}"/>
              </a:ext>
            </a:extLst>
          </p:cNvPr>
          <p:cNvSpPr txBox="1"/>
          <p:nvPr/>
        </p:nvSpPr>
        <p:spPr>
          <a:xfrm>
            <a:off x="0" y="2514750"/>
            <a:ext cx="7086600" cy="1477328"/>
          </a:xfrm>
          <a:prstGeom prst="rect">
            <a:avLst/>
          </a:prstGeom>
          <a:noFill/>
        </p:spPr>
        <p:txBody>
          <a:bodyPr wrap="square" rtlCol="0">
            <a:spAutoFit/>
          </a:bodyPr>
          <a:lstStyle/>
          <a:p>
            <a:r>
              <a:rPr lang="en-US"/>
              <a:t>Words of the Principal Investigator when asked about this issue </a:t>
            </a:r>
          </a:p>
          <a:p>
            <a:r>
              <a:rPr lang="en-US"/>
              <a:t>for the Wall Street Journal 10 days ago:</a:t>
            </a:r>
          </a:p>
          <a:p>
            <a:endParaRPr lang="en-US"/>
          </a:p>
          <a:p>
            <a:r>
              <a:rPr lang="en-US" b="1">
                <a:solidFill>
                  <a:srgbClr val="FF0000"/>
                </a:solidFill>
              </a:rPr>
              <a:t>“There was no indication that ivermectin is clinically useful”</a:t>
            </a:r>
          </a:p>
          <a:p>
            <a:endParaRPr lang="en-US"/>
          </a:p>
        </p:txBody>
      </p:sp>
      <p:pic>
        <p:nvPicPr>
          <p:cNvPr id="10" name="Content Placeholder 9" descr="Text&#10;&#10;Description automatically generated with medium confidence">
            <a:extLst>
              <a:ext uri="{FF2B5EF4-FFF2-40B4-BE49-F238E27FC236}">
                <a16:creationId xmlns:a16="http://schemas.microsoft.com/office/drawing/2014/main" id="{9D7342BB-EFE4-8945-A91D-D6101505EB19}"/>
              </a:ext>
            </a:extLst>
          </p:cNvPr>
          <p:cNvPicPr>
            <a:picLocks noGrp="1" noChangeAspect="1"/>
          </p:cNvPicPr>
          <p:nvPr>
            <p:ph idx="1"/>
          </p:nvPr>
        </p:nvPicPr>
        <p:blipFill>
          <a:blip r:embed="rId2"/>
          <a:stretch>
            <a:fillRect/>
          </a:stretch>
        </p:blipFill>
        <p:spPr>
          <a:xfrm>
            <a:off x="1514021" y="365126"/>
            <a:ext cx="8216900" cy="1854200"/>
          </a:xfrm>
        </p:spPr>
      </p:pic>
      <p:sp>
        <p:nvSpPr>
          <p:cNvPr id="11" name="TextBox 10">
            <a:extLst>
              <a:ext uri="{FF2B5EF4-FFF2-40B4-BE49-F238E27FC236}">
                <a16:creationId xmlns:a16="http://schemas.microsoft.com/office/drawing/2014/main" id="{25B5E708-97EC-7E44-919B-21714B4409A5}"/>
              </a:ext>
            </a:extLst>
          </p:cNvPr>
          <p:cNvSpPr txBox="1"/>
          <p:nvPr/>
        </p:nvSpPr>
        <p:spPr>
          <a:xfrm>
            <a:off x="6096000" y="2383972"/>
            <a:ext cx="6248400" cy="3970318"/>
          </a:xfrm>
          <a:prstGeom prst="rect">
            <a:avLst/>
          </a:prstGeom>
          <a:noFill/>
        </p:spPr>
        <p:txBody>
          <a:bodyPr wrap="square" rtlCol="0">
            <a:spAutoFit/>
          </a:bodyPr>
          <a:lstStyle/>
          <a:p>
            <a:r>
              <a:rPr lang="en-US" dirty="0"/>
              <a:t>What he says in his NIH presentation and now privately </a:t>
            </a:r>
          </a:p>
          <a:p>
            <a:r>
              <a:rPr lang="en-US" dirty="0"/>
              <a:t>(and what the data shows in the paper) </a:t>
            </a:r>
          </a:p>
          <a:p>
            <a:endParaRPr lang="en-US" dirty="0"/>
          </a:p>
          <a:p>
            <a:r>
              <a:rPr lang="en-US" dirty="0">
                <a:solidFill>
                  <a:srgbClr val="FF0000"/>
                </a:solidFill>
              </a:rPr>
              <a:t>“I presented this a couple weeks ago at the NIH Collaboratory</a:t>
            </a:r>
            <a:br>
              <a:rPr lang="en-US" dirty="0">
                <a:solidFill>
                  <a:srgbClr val="FF0000"/>
                </a:solidFill>
              </a:rPr>
            </a:br>
            <a:r>
              <a:rPr lang="en-US" dirty="0">
                <a:solidFill>
                  <a:srgbClr val="FF0000"/>
                </a:solidFill>
              </a:rPr>
              <a:t>Rounds and, if they listened, I advocate that actually, there is a</a:t>
            </a:r>
            <a:br>
              <a:rPr lang="en-US" dirty="0">
                <a:solidFill>
                  <a:srgbClr val="FF0000"/>
                </a:solidFill>
              </a:rPr>
            </a:br>
            <a:r>
              <a:rPr lang="en-US" dirty="0">
                <a:solidFill>
                  <a:srgbClr val="FF0000"/>
                </a:solidFill>
              </a:rPr>
              <a:t>clear signal that IVM works in COVID patients, just that our study</a:t>
            </a:r>
            <a:br>
              <a:rPr lang="en-US" dirty="0">
                <a:solidFill>
                  <a:srgbClr val="FF0000"/>
                </a:solidFill>
              </a:rPr>
            </a:br>
            <a:r>
              <a:rPr lang="en-US" dirty="0">
                <a:solidFill>
                  <a:srgbClr val="FF0000"/>
                </a:solidFill>
              </a:rPr>
              <a:t>didn’t achieve significance. In particular, there was a 17%</a:t>
            </a:r>
            <a:br>
              <a:rPr lang="en-US" dirty="0">
                <a:solidFill>
                  <a:srgbClr val="FF0000"/>
                </a:solidFill>
              </a:rPr>
            </a:br>
            <a:r>
              <a:rPr lang="en-US" dirty="0">
                <a:solidFill>
                  <a:srgbClr val="FF0000"/>
                </a:solidFill>
              </a:rPr>
              <a:t>reduction in hospitalizations that would be significant if more</a:t>
            </a:r>
            <a:br>
              <a:rPr lang="en-US" dirty="0">
                <a:solidFill>
                  <a:srgbClr val="FF0000"/>
                </a:solidFill>
              </a:rPr>
            </a:br>
            <a:r>
              <a:rPr lang="en-US" dirty="0">
                <a:solidFill>
                  <a:srgbClr val="FF0000"/>
                </a:solidFill>
              </a:rPr>
              <a:t>patients were added.  I really don’t view our study as negative</a:t>
            </a:r>
            <a:br>
              <a:rPr lang="en-US" dirty="0">
                <a:solidFill>
                  <a:srgbClr val="FF0000"/>
                </a:solidFill>
              </a:rPr>
            </a:br>
            <a:r>
              <a:rPr lang="en-US" dirty="0">
                <a:solidFill>
                  <a:srgbClr val="FF0000"/>
                </a:solidFill>
              </a:rPr>
              <a:t>and, also in that talk, you will hear me retract previous</a:t>
            </a:r>
            <a:br>
              <a:rPr lang="en-US" dirty="0">
                <a:solidFill>
                  <a:srgbClr val="FF0000"/>
                </a:solidFill>
              </a:rPr>
            </a:br>
            <a:r>
              <a:rPr lang="en-US" dirty="0">
                <a:solidFill>
                  <a:srgbClr val="FF0000"/>
                </a:solidFill>
              </a:rPr>
              <a:t>statements where I had been previously negative.  I think if we</a:t>
            </a:r>
            <a:br>
              <a:rPr lang="en-US" dirty="0">
                <a:solidFill>
                  <a:srgbClr val="FF0000"/>
                </a:solidFill>
              </a:rPr>
            </a:br>
            <a:r>
              <a:rPr lang="en-US" dirty="0">
                <a:solidFill>
                  <a:srgbClr val="FF0000"/>
                </a:solidFill>
              </a:rPr>
              <a:t>had continued randomizing a few hundred more patients, it would have likely been significant.”</a:t>
            </a:r>
          </a:p>
          <a:p>
            <a:endParaRPr lang="en-US" dirty="0"/>
          </a:p>
        </p:txBody>
      </p:sp>
    </p:spTree>
    <p:extLst>
      <p:ext uri="{BB962C8B-B14F-4D97-AF65-F5344CB8AC3E}">
        <p14:creationId xmlns:p14="http://schemas.microsoft.com/office/powerpoint/2010/main" val="1921989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C53A8-9752-8945-8C27-FD3474DF5C5F}"/>
              </a:ext>
            </a:extLst>
          </p:cNvPr>
          <p:cNvSpPr>
            <a:spLocks noGrp="1"/>
          </p:cNvSpPr>
          <p:nvPr>
            <p:ph type="title"/>
          </p:nvPr>
        </p:nvSpPr>
        <p:spPr/>
        <p:txBody>
          <a:bodyPr>
            <a:normAutofit fontScale="90000"/>
          </a:bodyPr>
          <a:lstStyle/>
          <a:p>
            <a:r>
              <a:rPr lang="en-US" dirty="0"/>
              <a:t>CORPORATE TACTICS TO COUNTER “SCIENCE INCONVENIENT TO THEIR INTERESTS”</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64940240-98ED-A84D-B8BC-2DA8604FF16A}"/>
              </a:ext>
            </a:extLst>
          </p:cNvPr>
          <p:cNvPicPr>
            <a:picLocks noGrp="1" noChangeAspect="1"/>
          </p:cNvPicPr>
          <p:nvPr>
            <p:ph idx="1"/>
          </p:nvPr>
        </p:nvPicPr>
        <p:blipFill rotWithShape="1">
          <a:blip r:embed="rId2"/>
          <a:srcRect b="43295"/>
          <a:stretch/>
        </p:blipFill>
        <p:spPr>
          <a:xfrm>
            <a:off x="3429559" y="1294141"/>
            <a:ext cx="3646155" cy="1235475"/>
          </a:xfrm>
        </p:spPr>
      </p:pic>
      <p:sp>
        <p:nvSpPr>
          <p:cNvPr id="4" name="Content Placeholder 2">
            <a:extLst>
              <a:ext uri="{FF2B5EF4-FFF2-40B4-BE49-F238E27FC236}">
                <a16:creationId xmlns:a16="http://schemas.microsoft.com/office/drawing/2014/main" id="{7F4FD308-97D9-FE41-948C-06A6E576C3C4}"/>
              </a:ext>
            </a:extLst>
          </p:cNvPr>
          <p:cNvSpPr txBox="1">
            <a:spLocks/>
          </p:cNvSpPr>
          <p:nvPr/>
        </p:nvSpPr>
        <p:spPr>
          <a:xfrm>
            <a:off x="101183" y="2627587"/>
            <a:ext cx="12090817" cy="5001306"/>
          </a:xfrm>
          <a:prstGeom prst="rect">
            <a:avLst/>
          </a:prstGeom>
        </p:spPr>
        <p:txBody>
          <a:bodyPr vert="horz" lIns="91440" tIns="45720" rIns="91440" bIns="45720" rtlCol="0">
            <a:noAutofit/>
          </a:bodyPr>
          <a:lstStyle>
            <a:lvl1pPr marL="273050" marR="0" indent="-273050" algn="l" defTabSz="914400" rtl="0" eaLnBrk="0" fontAlgn="base" latinLnBrk="0" hangingPunct="0">
              <a:lnSpc>
                <a:spcPct val="100000"/>
              </a:lnSpc>
              <a:spcBef>
                <a:spcPts val="575"/>
              </a:spcBef>
              <a:spcAft>
                <a:spcPct val="0"/>
              </a:spcAft>
              <a:buClr>
                <a:srgbClr val="4F81BD"/>
              </a:buClr>
              <a:buSzPct val="85000"/>
              <a:buFont typeface="Wingdings 2" panose="05020102010507070707" pitchFamily="18" charset="2"/>
              <a:buChar char=""/>
              <a:tabLst/>
              <a:defRPr sz="2800" kern="1200">
                <a:solidFill>
                  <a:schemeClr val="tx1"/>
                </a:solidFill>
                <a:latin typeface="+mn-lt"/>
                <a:ea typeface="+mn-ea"/>
                <a:cs typeface="+mn-cs"/>
              </a:defRPr>
            </a:lvl1pPr>
            <a:lvl2pPr marL="547688" marR="0" indent="-228600" algn="l" defTabSz="914400" rtl="0" eaLnBrk="0" fontAlgn="base" latinLnBrk="0" hangingPunct="0">
              <a:lnSpc>
                <a:spcPct val="100000"/>
              </a:lnSpc>
              <a:spcBef>
                <a:spcPts val="375"/>
              </a:spcBef>
              <a:spcAft>
                <a:spcPct val="0"/>
              </a:spcAft>
              <a:buClr>
                <a:srgbClr val="C0504D"/>
              </a:buClr>
              <a:buSzPct val="85000"/>
              <a:buFont typeface="Wingdings 2" panose="05020102010507070707" pitchFamily="18" charset="2"/>
              <a:buChar char=""/>
              <a:tabLst/>
              <a:defRPr sz="2400" kern="1200">
                <a:solidFill>
                  <a:schemeClr val="tx1"/>
                </a:solidFill>
                <a:latin typeface="+mn-lt"/>
                <a:ea typeface="+mn-ea"/>
                <a:cs typeface="+mn-cs"/>
              </a:defRPr>
            </a:lvl2pPr>
            <a:lvl3pPr marL="822325" marR="0" indent="-228600" algn="l" defTabSz="914400" rtl="0" eaLnBrk="0" fontAlgn="base" latinLnBrk="0" hangingPunct="0">
              <a:lnSpc>
                <a:spcPct val="100000"/>
              </a:lnSpc>
              <a:spcBef>
                <a:spcPts val="375"/>
              </a:spcBef>
              <a:spcAft>
                <a:spcPct val="0"/>
              </a:spcAft>
              <a:buClr>
                <a:srgbClr val="B2C1DB"/>
              </a:buClr>
              <a:buSzPct val="85000"/>
              <a:buFont typeface="Wingdings 2" panose="05020102010507070707" pitchFamily="18" charset="2"/>
              <a:buChar char=""/>
              <a:tabLst/>
              <a:defRPr sz="2000" kern="1200">
                <a:solidFill>
                  <a:schemeClr val="tx1"/>
                </a:solidFill>
                <a:latin typeface="+mn-lt"/>
                <a:ea typeface="+mn-ea"/>
                <a:cs typeface="+mn-cs"/>
              </a:defRPr>
            </a:lvl3pPr>
            <a:lvl4pPr marL="1096963" marR="0" indent="-228600" algn="l" defTabSz="914400" rtl="0" eaLnBrk="0" fontAlgn="base" latinLnBrk="0" hangingPunct="0">
              <a:lnSpc>
                <a:spcPct val="100000"/>
              </a:lnSpc>
              <a:spcBef>
                <a:spcPts val="375"/>
              </a:spcBef>
              <a:spcAft>
                <a:spcPct val="0"/>
              </a:spcAft>
              <a:buClr>
                <a:srgbClr val="9BBB59"/>
              </a:buClr>
              <a:buSzPct val="80000"/>
              <a:buFont typeface="Wingdings 2" panose="05020102010507070707" pitchFamily="18" charset="2"/>
              <a:buChar char=""/>
              <a:tabLst/>
              <a:defRPr sz="1800" kern="1200">
                <a:solidFill>
                  <a:schemeClr val="tx1"/>
                </a:solidFill>
                <a:latin typeface="+mn-lt"/>
                <a:ea typeface="+mn-ea"/>
                <a:cs typeface="+mn-cs"/>
              </a:defRPr>
            </a:lvl4pPr>
            <a:lvl5pPr marL="1371600" marR="0" indent="-228600" algn="l" defTabSz="914400" rtl="0" eaLnBrk="0" fontAlgn="base" latinLnBrk="0" hangingPunct="0">
              <a:lnSpc>
                <a:spcPct val="100000"/>
              </a:lnSpc>
              <a:spcBef>
                <a:spcPts val="375"/>
              </a:spcBef>
              <a:spcAft>
                <a:spcPct val="0"/>
              </a:spcAft>
              <a:buClr>
                <a:srgbClr val="9BBB59"/>
              </a:buClr>
              <a:buSzTx/>
              <a:buFontTx/>
              <a:buChar char="o"/>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2" panose="05020102010507070707" pitchFamily="18" charset="2"/>
              <a:buNone/>
            </a:pPr>
            <a:r>
              <a:rPr lang="en-US" sz="2400" dirty="0"/>
              <a:t>A "Disinformation Playbook" has been used for </a:t>
            </a:r>
            <a:r>
              <a:rPr lang="en-US" sz="2400" u="sng" dirty="0"/>
              <a:t>decades by corporations to delay government action </a:t>
            </a:r>
            <a:r>
              <a:rPr lang="en-US" sz="2400" dirty="0"/>
              <a:t>on matters that would adversely affect their income and profit. </a:t>
            </a:r>
          </a:p>
          <a:p>
            <a:pPr marL="0" indent="0">
              <a:buFont typeface="Wingdings 2" panose="05020102010507070707" pitchFamily="18" charset="2"/>
              <a:buNone/>
            </a:pPr>
            <a:endParaRPr lang="en-US" sz="2400" dirty="0"/>
          </a:p>
          <a:p>
            <a:r>
              <a:rPr lang="en-US" sz="2400" dirty="0"/>
              <a:t>1</a:t>
            </a:r>
            <a:r>
              <a:rPr lang="en-US" sz="2400" b="1" dirty="0"/>
              <a:t>. The Fake </a:t>
            </a:r>
            <a:r>
              <a:rPr lang="en-US" sz="2400" dirty="0"/>
              <a:t>- Conduct counterfeit science and try to pass it off as legitimate research </a:t>
            </a:r>
          </a:p>
          <a:p>
            <a:r>
              <a:rPr lang="en-US" sz="2400" dirty="0"/>
              <a:t>2. </a:t>
            </a:r>
            <a:r>
              <a:rPr lang="en-US" sz="2400" b="1" dirty="0"/>
              <a:t>The Blitz </a:t>
            </a:r>
            <a:r>
              <a:rPr lang="en-US" sz="2400" dirty="0"/>
              <a:t>- Harass scientists who speak out with results or views inconvenient for industry.</a:t>
            </a:r>
          </a:p>
          <a:p>
            <a:r>
              <a:rPr lang="en-US" sz="2400" dirty="0"/>
              <a:t>3</a:t>
            </a:r>
            <a:r>
              <a:rPr lang="en-US" sz="2400" b="1" dirty="0"/>
              <a:t>. The Diversion </a:t>
            </a:r>
            <a:r>
              <a:rPr lang="en-US" sz="2400" dirty="0"/>
              <a:t>- </a:t>
            </a:r>
            <a:r>
              <a:rPr lang="en-US" sz="2400" b="1" dirty="0">
                <a:solidFill>
                  <a:srgbClr val="FF0000"/>
                </a:solidFill>
              </a:rPr>
              <a:t>Manufacture uncertainty about science where little or none exists.</a:t>
            </a:r>
          </a:p>
          <a:p>
            <a:r>
              <a:rPr lang="en-US" sz="2400" dirty="0"/>
              <a:t>4</a:t>
            </a:r>
            <a:r>
              <a:rPr lang="en-US" sz="2400" b="1" dirty="0"/>
              <a:t>. The Screen </a:t>
            </a:r>
            <a:r>
              <a:rPr lang="en-US" sz="2400" dirty="0"/>
              <a:t>- Buy credibility through alliances with academia or professional societies. </a:t>
            </a:r>
            <a:endParaRPr lang="en-US" sz="2400" b="1" dirty="0"/>
          </a:p>
          <a:p>
            <a:r>
              <a:rPr lang="en-US" sz="2400" dirty="0"/>
              <a:t>5. </a:t>
            </a:r>
            <a:r>
              <a:rPr lang="en-US" sz="2400" b="1" dirty="0"/>
              <a:t>The Fix </a:t>
            </a:r>
            <a:r>
              <a:rPr lang="en-US" sz="2400" dirty="0"/>
              <a:t>- Manipulate government officials or processes to influence policy inappropriately.</a:t>
            </a:r>
          </a:p>
          <a:p>
            <a:endParaRPr lang="en-US" sz="2400" dirty="0">
              <a:hlinkClick r:id="" action="ppaction://noaction"/>
            </a:endParaRPr>
          </a:p>
          <a:p>
            <a:endParaRPr lang="en-US" sz="2400" dirty="0">
              <a:hlinkClick r:id="" action="ppaction://noaction"/>
            </a:endParaRPr>
          </a:p>
          <a:p>
            <a:pPr marL="0" indent="0">
              <a:buFont typeface="Wingdings 2" panose="05020102010507070707" pitchFamily="18" charset="2"/>
              <a:buNone/>
            </a:pPr>
            <a:br>
              <a:rPr lang="en-US" sz="2400" dirty="0"/>
            </a:br>
            <a:endParaRPr lang="en-US" sz="2400" dirty="0"/>
          </a:p>
        </p:txBody>
      </p:sp>
    </p:spTree>
    <p:extLst>
      <p:ext uri="{BB962C8B-B14F-4D97-AF65-F5344CB8AC3E}">
        <p14:creationId xmlns:p14="http://schemas.microsoft.com/office/powerpoint/2010/main" val="3356243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87DCC-6790-3F43-ABC1-2D468BA00752}"/>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D809D196-B08E-6A44-94EE-7F2BD893A48F}"/>
              </a:ext>
            </a:extLst>
          </p:cNvPr>
          <p:cNvSpPr>
            <a:spLocks noGrp="1"/>
          </p:cNvSpPr>
          <p:nvPr>
            <p:ph idx="1"/>
          </p:nvPr>
        </p:nvSpPr>
        <p:spPr>
          <a:xfrm>
            <a:off x="666750" y="3813404"/>
            <a:ext cx="10515600" cy="4351338"/>
          </a:xfrm>
        </p:spPr>
        <p:txBody>
          <a:bodyPr/>
          <a:lstStyle/>
          <a:p>
            <a:r>
              <a:rPr lang="en-US"/>
              <a:t>This week: “</a:t>
            </a:r>
            <a:r>
              <a:rPr lang="en-US" b="1">
                <a:solidFill>
                  <a:srgbClr val="FF0000"/>
                </a:solidFill>
              </a:rPr>
              <a:t>There’s really no sign of any benefit,” </a:t>
            </a:r>
            <a:r>
              <a:rPr lang="en-US"/>
              <a:t>said Dr. David Boulware, an infectious-disease expert at the University of Minnesota</a:t>
            </a:r>
          </a:p>
          <a:p>
            <a:r>
              <a:rPr lang="en-US"/>
              <a:t>“</a:t>
            </a:r>
            <a:r>
              <a:rPr lang="en-US" b="1">
                <a:solidFill>
                  <a:srgbClr val="FF0000"/>
                </a:solidFill>
              </a:rPr>
              <a:t>Now that people can dive into the details and the data, hopefully that will steer the majority of doctors away from ivermectin towards other therapies,” </a:t>
            </a:r>
            <a:r>
              <a:rPr lang="en-US"/>
              <a:t>Dr. Boulware said.</a:t>
            </a:r>
          </a:p>
        </p:txBody>
      </p:sp>
      <p:pic>
        <p:nvPicPr>
          <p:cNvPr id="5" name="Picture 4" descr="Text&#10;&#10;Description automatically generated">
            <a:extLst>
              <a:ext uri="{FF2B5EF4-FFF2-40B4-BE49-F238E27FC236}">
                <a16:creationId xmlns:a16="http://schemas.microsoft.com/office/drawing/2014/main" id="{AA1EC9CB-7124-0A45-956A-70D3145FE1A5}"/>
              </a:ext>
            </a:extLst>
          </p:cNvPr>
          <p:cNvPicPr>
            <a:picLocks noChangeAspect="1"/>
          </p:cNvPicPr>
          <p:nvPr/>
        </p:nvPicPr>
        <p:blipFill>
          <a:blip r:embed="rId2"/>
          <a:stretch>
            <a:fillRect/>
          </a:stretch>
        </p:blipFill>
        <p:spPr>
          <a:xfrm>
            <a:off x="1695450" y="1136782"/>
            <a:ext cx="7429500" cy="2676621"/>
          </a:xfrm>
          <a:prstGeom prst="rect">
            <a:avLst/>
          </a:prstGeom>
        </p:spPr>
      </p:pic>
      <p:pic>
        <p:nvPicPr>
          <p:cNvPr id="6" name="Picture 5" descr="Text&#10;&#10;Description automatically generated">
            <a:extLst>
              <a:ext uri="{FF2B5EF4-FFF2-40B4-BE49-F238E27FC236}">
                <a16:creationId xmlns:a16="http://schemas.microsoft.com/office/drawing/2014/main" id="{79A34587-6AFB-D14B-971F-105D6F5AAD0D}"/>
              </a:ext>
            </a:extLst>
          </p:cNvPr>
          <p:cNvPicPr>
            <a:picLocks noChangeAspect="1"/>
          </p:cNvPicPr>
          <p:nvPr/>
        </p:nvPicPr>
        <p:blipFill>
          <a:blip r:embed="rId2"/>
          <a:stretch>
            <a:fillRect/>
          </a:stretch>
        </p:blipFill>
        <p:spPr>
          <a:xfrm>
            <a:off x="1809750" y="1030404"/>
            <a:ext cx="7429500" cy="2676621"/>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00834940-A139-AF41-8A2F-2AF67CCA48F7}"/>
              </a:ext>
            </a:extLst>
          </p:cNvPr>
          <p:cNvPicPr>
            <a:picLocks noChangeAspect="1"/>
          </p:cNvPicPr>
          <p:nvPr/>
        </p:nvPicPr>
        <p:blipFill>
          <a:blip r:embed="rId3"/>
          <a:stretch>
            <a:fillRect/>
          </a:stretch>
        </p:blipFill>
        <p:spPr>
          <a:xfrm>
            <a:off x="1695450" y="-22817"/>
            <a:ext cx="7880350" cy="1106410"/>
          </a:xfrm>
          <a:prstGeom prst="rect">
            <a:avLst/>
          </a:prstGeom>
        </p:spPr>
      </p:pic>
    </p:spTree>
    <p:extLst>
      <p:ext uri="{BB962C8B-B14F-4D97-AF65-F5344CB8AC3E}">
        <p14:creationId xmlns:p14="http://schemas.microsoft.com/office/powerpoint/2010/main" val="3624732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87DCC-6790-3F43-ABC1-2D468BA00752}"/>
              </a:ext>
            </a:extLst>
          </p:cNvPr>
          <p:cNvSpPr>
            <a:spLocks noGrp="1"/>
          </p:cNvSpPr>
          <p:nvPr>
            <p:ph type="title"/>
          </p:nvPr>
        </p:nvSpPr>
        <p:spPr/>
        <p:txBody>
          <a:bodyPr>
            <a:normAutofit fontScale="90000"/>
          </a:bodyPr>
          <a:lstStyle/>
          <a:p>
            <a:endParaRPr lang="en-US"/>
          </a:p>
        </p:txBody>
      </p:sp>
      <p:pic>
        <p:nvPicPr>
          <p:cNvPr id="6" name="Picture 5" descr="Text&#10;&#10;Description automatically generated">
            <a:extLst>
              <a:ext uri="{FF2B5EF4-FFF2-40B4-BE49-F238E27FC236}">
                <a16:creationId xmlns:a16="http://schemas.microsoft.com/office/drawing/2014/main" id="{79A34587-6AFB-D14B-971F-105D6F5AAD0D}"/>
              </a:ext>
            </a:extLst>
          </p:cNvPr>
          <p:cNvPicPr>
            <a:picLocks noChangeAspect="1"/>
          </p:cNvPicPr>
          <p:nvPr/>
        </p:nvPicPr>
        <p:blipFill rotWithShape="1">
          <a:blip r:embed="rId2"/>
          <a:srcRect b="34586"/>
          <a:stretch/>
        </p:blipFill>
        <p:spPr>
          <a:xfrm>
            <a:off x="1844675" y="861906"/>
            <a:ext cx="7429500" cy="1750896"/>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00834940-A139-AF41-8A2F-2AF67CCA48F7}"/>
              </a:ext>
            </a:extLst>
          </p:cNvPr>
          <p:cNvPicPr>
            <a:picLocks noChangeAspect="1"/>
          </p:cNvPicPr>
          <p:nvPr/>
        </p:nvPicPr>
        <p:blipFill>
          <a:blip r:embed="rId3"/>
          <a:stretch>
            <a:fillRect/>
          </a:stretch>
        </p:blipFill>
        <p:spPr>
          <a:xfrm>
            <a:off x="1393825" y="-188079"/>
            <a:ext cx="7880350" cy="1106410"/>
          </a:xfrm>
          <a:prstGeom prst="rect">
            <a:avLst/>
          </a:prstGeom>
        </p:spPr>
      </p:pic>
      <p:sp>
        <p:nvSpPr>
          <p:cNvPr id="9" name="Content Placeholder 2">
            <a:extLst>
              <a:ext uri="{FF2B5EF4-FFF2-40B4-BE49-F238E27FC236}">
                <a16:creationId xmlns:a16="http://schemas.microsoft.com/office/drawing/2014/main" id="{9083BDE3-8500-A04F-8C76-DF4FFB0F141D}"/>
              </a:ext>
            </a:extLst>
          </p:cNvPr>
          <p:cNvSpPr>
            <a:spLocks noGrp="1"/>
          </p:cNvSpPr>
          <p:nvPr>
            <p:ph idx="1"/>
          </p:nvPr>
        </p:nvSpPr>
        <p:spPr>
          <a:xfrm>
            <a:off x="838200" y="2612802"/>
            <a:ext cx="10515600" cy="4351338"/>
          </a:xfrm>
        </p:spPr>
        <p:txBody>
          <a:bodyPr/>
          <a:lstStyle/>
          <a:p>
            <a:r>
              <a:rPr lang="en-US"/>
              <a:t>“On their second review, Dr. Hill and his colleagues focused on the studies least likely to be biased. In that stricter survey, ivermectin’s benefit vanished.</a:t>
            </a:r>
          </a:p>
          <a:p>
            <a:r>
              <a:rPr lang="en-US"/>
              <a:t>“Still, even the best studies on ivermectin and Covid were small, with a few hundred volunteers at most. Small studies can be vulnerable to statistical flukes that suggest positive effects where none actually exist. But larger studies on ivermectin were underway at the time, and those promised to be more rigorous.”</a:t>
            </a:r>
          </a:p>
          <a:p>
            <a:endParaRPr lang="en-US"/>
          </a:p>
        </p:txBody>
      </p:sp>
    </p:spTree>
    <p:extLst>
      <p:ext uri="{BB962C8B-B14F-4D97-AF65-F5344CB8AC3E}">
        <p14:creationId xmlns:p14="http://schemas.microsoft.com/office/powerpoint/2010/main" val="473685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DAC9D-FA89-E741-9B2D-2F33A19F207F}"/>
              </a:ext>
            </a:extLst>
          </p:cNvPr>
          <p:cNvSpPr>
            <a:spLocks noGrp="1"/>
          </p:cNvSpPr>
          <p:nvPr>
            <p:ph type="title"/>
          </p:nvPr>
        </p:nvSpPr>
        <p:spPr/>
        <p:txBody>
          <a:bodyPr/>
          <a:lstStyle/>
          <a:p>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A61D0912-7A42-6841-A78B-5251ABEAF6BA}"/>
              </a:ext>
            </a:extLst>
          </p:cNvPr>
          <p:cNvPicPr>
            <a:picLocks noGrp="1" noChangeAspect="1"/>
          </p:cNvPicPr>
          <p:nvPr>
            <p:ph idx="1"/>
          </p:nvPr>
        </p:nvPicPr>
        <p:blipFill>
          <a:blip r:embed="rId2"/>
          <a:stretch>
            <a:fillRect/>
          </a:stretch>
        </p:blipFill>
        <p:spPr>
          <a:xfrm>
            <a:off x="275453" y="46038"/>
            <a:ext cx="5067300" cy="3289300"/>
          </a:xfrm>
        </p:spPr>
      </p:pic>
      <p:pic>
        <p:nvPicPr>
          <p:cNvPr id="7" name="Picture 6" descr="Text&#10;&#10;Description automatically generated">
            <a:extLst>
              <a:ext uri="{FF2B5EF4-FFF2-40B4-BE49-F238E27FC236}">
                <a16:creationId xmlns:a16="http://schemas.microsoft.com/office/drawing/2014/main" id="{81795C48-9DA9-244D-BFA1-058D05015952}"/>
              </a:ext>
            </a:extLst>
          </p:cNvPr>
          <p:cNvPicPr>
            <a:picLocks noChangeAspect="1"/>
          </p:cNvPicPr>
          <p:nvPr/>
        </p:nvPicPr>
        <p:blipFill>
          <a:blip r:embed="rId3"/>
          <a:stretch>
            <a:fillRect/>
          </a:stretch>
        </p:blipFill>
        <p:spPr>
          <a:xfrm>
            <a:off x="377053" y="3654425"/>
            <a:ext cx="4965700" cy="2247900"/>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52AA124C-323C-084D-9CB3-035480C32A81}"/>
              </a:ext>
            </a:extLst>
          </p:cNvPr>
          <p:cNvPicPr>
            <a:picLocks noChangeAspect="1"/>
          </p:cNvPicPr>
          <p:nvPr/>
        </p:nvPicPr>
        <p:blipFill>
          <a:blip r:embed="rId4"/>
          <a:stretch>
            <a:fillRect/>
          </a:stretch>
        </p:blipFill>
        <p:spPr>
          <a:xfrm>
            <a:off x="5956300" y="208756"/>
            <a:ext cx="4876800" cy="1638300"/>
          </a:xfrm>
          <a:prstGeom prst="rect">
            <a:avLst/>
          </a:prstGeom>
        </p:spPr>
      </p:pic>
      <p:pic>
        <p:nvPicPr>
          <p:cNvPr id="13" name="Picture 12" descr="Text&#10;&#10;Description automatically generated">
            <a:extLst>
              <a:ext uri="{FF2B5EF4-FFF2-40B4-BE49-F238E27FC236}">
                <a16:creationId xmlns:a16="http://schemas.microsoft.com/office/drawing/2014/main" id="{C37A3082-070E-CE47-A79C-7A731D0B65EC}"/>
              </a:ext>
            </a:extLst>
          </p:cNvPr>
          <p:cNvPicPr>
            <a:picLocks noChangeAspect="1"/>
          </p:cNvPicPr>
          <p:nvPr/>
        </p:nvPicPr>
        <p:blipFill>
          <a:blip r:embed="rId5"/>
          <a:stretch>
            <a:fillRect/>
          </a:stretch>
        </p:blipFill>
        <p:spPr>
          <a:xfrm>
            <a:off x="5894687" y="2108544"/>
            <a:ext cx="5278655" cy="1938809"/>
          </a:xfrm>
          <a:prstGeom prst="rect">
            <a:avLst/>
          </a:prstGeom>
        </p:spPr>
      </p:pic>
      <p:pic>
        <p:nvPicPr>
          <p:cNvPr id="15" name="Picture 14" descr="Text&#10;&#10;Description automatically generated">
            <a:extLst>
              <a:ext uri="{FF2B5EF4-FFF2-40B4-BE49-F238E27FC236}">
                <a16:creationId xmlns:a16="http://schemas.microsoft.com/office/drawing/2014/main" id="{4D27F370-7C72-E842-AFA4-B646B1916D77}"/>
              </a:ext>
            </a:extLst>
          </p:cNvPr>
          <p:cNvPicPr>
            <a:picLocks noChangeAspect="1"/>
          </p:cNvPicPr>
          <p:nvPr/>
        </p:nvPicPr>
        <p:blipFill>
          <a:blip r:embed="rId6"/>
          <a:stretch>
            <a:fillRect/>
          </a:stretch>
        </p:blipFill>
        <p:spPr>
          <a:xfrm>
            <a:off x="6070600" y="4636358"/>
            <a:ext cx="4762500" cy="723900"/>
          </a:xfrm>
          <a:prstGeom prst="rect">
            <a:avLst/>
          </a:prstGeom>
        </p:spPr>
      </p:pic>
      <p:sp>
        <p:nvSpPr>
          <p:cNvPr id="16" name="Oval 15">
            <a:extLst>
              <a:ext uri="{FF2B5EF4-FFF2-40B4-BE49-F238E27FC236}">
                <a16:creationId xmlns:a16="http://schemas.microsoft.com/office/drawing/2014/main" id="{4A03A951-CFB9-9E4F-A79D-D26CD82BCD66}"/>
              </a:ext>
            </a:extLst>
          </p:cNvPr>
          <p:cNvSpPr/>
          <p:nvPr/>
        </p:nvSpPr>
        <p:spPr>
          <a:xfrm>
            <a:off x="213568" y="3892378"/>
            <a:ext cx="5191069" cy="3954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C9F50FA-1D72-984B-B8BB-DB2B3A78C1FB}"/>
              </a:ext>
            </a:extLst>
          </p:cNvPr>
          <p:cNvSpPr/>
          <p:nvPr/>
        </p:nvSpPr>
        <p:spPr>
          <a:xfrm>
            <a:off x="213568" y="5360258"/>
            <a:ext cx="5544681" cy="3954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CE63E2F-FC61-1A4C-9BD3-8B60DFC5A866}"/>
              </a:ext>
            </a:extLst>
          </p:cNvPr>
          <p:cNvSpPr/>
          <p:nvPr/>
        </p:nvSpPr>
        <p:spPr>
          <a:xfrm>
            <a:off x="5857274" y="2589480"/>
            <a:ext cx="5189151" cy="62399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2E86B46-4D5B-5245-94DC-B01755483A11}"/>
              </a:ext>
            </a:extLst>
          </p:cNvPr>
          <p:cNvSpPr/>
          <p:nvPr/>
        </p:nvSpPr>
        <p:spPr>
          <a:xfrm>
            <a:off x="5857273" y="5053913"/>
            <a:ext cx="5189151" cy="18535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197705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5925-8751-3F4B-A859-18C22BC9FB08}"/>
              </a:ext>
            </a:extLst>
          </p:cNvPr>
          <p:cNvSpPr>
            <a:spLocks noGrp="1"/>
          </p:cNvSpPr>
          <p:nvPr>
            <p:ph type="title"/>
          </p:nvPr>
        </p:nvSpPr>
        <p:spPr/>
        <p:txBody>
          <a:bodyPr>
            <a:normAutofit fontScale="90000"/>
          </a:bodyPr>
          <a:lstStyle/>
          <a:p>
            <a:r>
              <a:rPr lang="en-US" dirty="0"/>
              <a:t>STEVE KIRSCH ASKED ED MILLS TO HAVE A PUBLIC DISCUSSION WITH ME</a:t>
            </a:r>
          </a:p>
        </p:txBody>
      </p:sp>
      <p:sp>
        <p:nvSpPr>
          <p:cNvPr id="3" name="Content Placeholder 2">
            <a:extLst>
              <a:ext uri="{FF2B5EF4-FFF2-40B4-BE49-F238E27FC236}">
                <a16:creationId xmlns:a16="http://schemas.microsoft.com/office/drawing/2014/main" id="{19779623-C8DD-D64D-B1DF-91182C840F9D}"/>
              </a:ext>
            </a:extLst>
          </p:cNvPr>
          <p:cNvSpPr>
            <a:spLocks noGrp="1"/>
          </p:cNvSpPr>
          <p:nvPr>
            <p:ph idx="1"/>
          </p:nvPr>
        </p:nvSpPr>
        <p:spPr/>
        <p:txBody>
          <a:bodyPr/>
          <a:lstStyle/>
          <a:p>
            <a:r>
              <a:rPr lang="en-US" dirty="0"/>
              <a:t>We suggested Bret Weinstein – “not impartial enough”</a:t>
            </a:r>
          </a:p>
          <a:p>
            <a:r>
              <a:rPr lang="en-US" dirty="0"/>
              <a:t>I suggested I would sit with him and whoever of his Ivory Tower friends he wants to discuss with</a:t>
            </a:r>
          </a:p>
          <a:p>
            <a:pPr lvl="1"/>
            <a:r>
              <a:rPr lang="en-US" dirty="0"/>
              <a:t>“No-one wants to do it. Pierre generates a negative response”</a:t>
            </a:r>
          </a:p>
        </p:txBody>
      </p:sp>
    </p:spTree>
    <p:extLst>
      <p:ext uri="{BB962C8B-B14F-4D97-AF65-F5344CB8AC3E}">
        <p14:creationId xmlns:p14="http://schemas.microsoft.com/office/powerpoint/2010/main" val="3184989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E81A-FB54-9740-9C50-32CDF871645B}"/>
              </a:ext>
            </a:extLst>
          </p:cNvPr>
          <p:cNvSpPr>
            <a:spLocks noGrp="1"/>
          </p:cNvSpPr>
          <p:nvPr>
            <p:ph type="title"/>
          </p:nvPr>
        </p:nvSpPr>
        <p:spPr>
          <a:xfrm>
            <a:off x="472109" y="694431"/>
            <a:ext cx="10515600" cy="558900"/>
          </a:xfrm>
        </p:spPr>
        <p:txBody>
          <a:bodyPr>
            <a:normAutofit fontScale="90000"/>
          </a:bodyPr>
          <a:lstStyle/>
          <a:p>
            <a:r>
              <a:rPr lang="en-US" dirty="0"/>
              <a:t>Evidence Based Medicine Lie #2</a:t>
            </a:r>
            <a:br>
              <a:rPr lang="en-US" dirty="0"/>
            </a:br>
            <a:r>
              <a:rPr lang="en-US" dirty="0"/>
              <a:t>“</a:t>
            </a:r>
            <a:r>
              <a:rPr lang="en-US" sz="3100" dirty="0"/>
              <a:t>Results from studies with ‘high risks of </a:t>
            </a:r>
            <a:r>
              <a:rPr lang="en-US" sz="3100" dirty="0" err="1"/>
              <a:t>bias’</a:t>
            </a:r>
            <a:r>
              <a:rPr lang="en-US" sz="3100" dirty="0"/>
              <a:t> cannot be trusted”</a:t>
            </a:r>
          </a:p>
        </p:txBody>
      </p:sp>
      <p:sp>
        <p:nvSpPr>
          <p:cNvPr id="3" name="Content Placeholder 2">
            <a:extLst>
              <a:ext uri="{FF2B5EF4-FFF2-40B4-BE49-F238E27FC236}">
                <a16:creationId xmlns:a16="http://schemas.microsoft.com/office/drawing/2014/main" id="{E5A56132-06E5-3248-9659-ABE97AC9C760}"/>
              </a:ext>
            </a:extLst>
          </p:cNvPr>
          <p:cNvSpPr>
            <a:spLocks noGrp="1"/>
          </p:cNvSpPr>
          <p:nvPr>
            <p:ph idx="1"/>
          </p:nvPr>
        </p:nvSpPr>
        <p:spPr>
          <a:xfrm>
            <a:off x="106018" y="1812231"/>
            <a:ext cx="11247782" cy="4351338"/>
          </a:xfrm>
        </p:spPr>
        <p:txBody>
          <a:bodyPr>
            <a:normAutofit/>
          </a:bodyPr>
          <a:lstStyle/>
          <a:p>
            <a:r>
              <a:rPr lang="en-US" dirty="0"/>
              <a:t>TENET OF MODERN PHARMA-CONTROLLED MEDICAL JOURNALS</a:t>
            </a:r>
          </a:p>
          <a:p>
            <a:pPr lvl="1"/>
            <a:r>
              <a:rPr lang="en-US" dirty="0"/>
              <a:t>“Low Quality,” “Small,” “Observational Trials” with “high risk of bias” are not evidence of efficacy”… and are not sufficiently robust to be published</a:t>
            </a:r>
          </a:p>
          <a:p>
            <a:r>
              <a:rPr lang="en-US" dirty="0"/>
              <a:t>Harvey </a:t>
            </a:r>
            <a:r>
              <a:rPr lang="en-US" dirty="0" err="1"/>
              <a:t>Risch</a:t>
            </a:r>
            <a:r>
              <a:rPr lang="en-US" dirty="0"/>
              <a:t>, PhD:</a:t>
            </a:r>
          </a:p>
          <a:p>
            <a:pPr lvl="1"/>
            <a:r>
              <a:rPr lang="en-US" dirty="0"/>
              <a:t>Risks of bias, even if accurate, are not evidence of bias, nor estimates of actual bias.  </a:t>
            </a:r>
          </a:p>
          <a:p>
            <a:pPr lvl="1"/>
            <a:r>
              <a:rPr lang="en-US" dirty="0"/>
              <a:t>Risks are subjective and scored according to epidemiologically irrational ad hoc principles.  </a:t>
            </a:r>
          </a:p>
          <a:p>
            <a:pPr lvl="1"/>
            <a:r>
              <a:rPr lang="en-US" b="1" dirty="0">
                <a:solidFill>
                  <a:srgbClr val="FF0000"/>
                </a:solidFill>
              </a:rPr>
              <a:t>Their adjustment does not generally alter results</a:t>
            </a:r>
            <a:r>
              <a:rPr lang="en-US" dirty="0"/>
              <a:t> (Hartling et al., 2013; Bae, 2016)</a:t>
            </a:r>
          </a:p>
          <a:p>
            <a:pPr lvl="1"/>
            <a:r>
              <a:rPr lang="en-US"/>
              <a:t>They </a:t>
            </a:r>
            <a:r>
              <a:rPr lang="en-US" dirty="0"/>
              <a:t>introduce random information that makes the observed adjusted results even more imprecise. </a:t>
            </a:r>
          </a:p>
        </p:txBody>
      </p:sp>
    </p:spTree>
    <p:extLst>
      <p:ext uri="{BB962C8B-B14F-4D97-AF65-F5344CB8AC3E}">
        <p14:creationId xmlns:p14="http://schemas.microsoft.com/office/powerpoint/2010/main" val="19222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D9C7-500E-F34D-93AA-B8538AF1F3D7}"/>
              </a:ext>
            </a:extLst>
          </p:cNvPr>
          <p:cNvSpPr>
            <a:spLocks noGrp="1"/>
          </p:cNvSpPr>
          <p:nvPr>
            <p:ph type="title"/>
          </p:nvPr>
        </p:nvSpPr>
        <p:spPr>
          <a:xfrm>
            <a:off x="155275" y="681037"/>
            <a:ext cx="12370279" cy="558900"/>
          </a:xfrm>
        </p:spPr>
        <p:txBody>
          <a:bodyPr>
            <a:noAutofit/>
          </a:bodyPr>
          <a:lstStyle/>
          <a:p>
            <a:r>
              <a:rPr lang="en-US" sz="3600" dirty="0"/>
              <a:t>PHARMACEUTICAL COMPANY “DISINFORMATION” TACTICS</a:t>
            </a:r>
          </a:p>
        </p:txBody>
      </p:sp>
      <p:sp>
        <p:nvSpPr>
          <p:cNvPr id="3" name="Content Placeholder 2">
            <a:extLst>
              <a:ext uri="{FF2B5EF4-FFF2-40B4-BE49-F238E27FC236}">
                <a16:creationId xmlns:a16="http://schemas.microsoft.com/office/drawing/2014/main" id="{3D57F33D-AFEF-0C44-BA19-310B035F9870}"/>
              </a:ext>
            </a:extLst>
          </p:cNvPr>
          <p:cNvSpPr>
            <a:spLocks noGrp="1"/>
          </p:cNvSpPr>
          <p:nvPr>
            <p:ph idx="1"/>
          </p:nvPr>
        </p:nvSpPr>
        <p:spPr>
          <a:xfrm>
            <a:off x="663514" y="1618591"/>
            <a:ext cx="11353800" cy="4351338"/>
          </a:xfrm>
        </p:spPr>
        <p:txBody>
          <a:bodyPr>
            <a:normAutofit/>
          </a:bodyPr>
          <a:lstStyle/>
          <a:p>
            <a:r>
              <a:rPr lang="en-US" b="1" dirty="0"/>
              <a:t>“The Diversion” - Manufacture counterfeit science</a:t>
            </a:r>
          </a:p>
          <a:p>
            <a:pPr lvl="1"/>
            <a:r>
              <a:rPr lang="en-US" dirty="0"/>
              <a:t>selectively publishing negative results while underreporting positive results</a:t>
            </a:r>
          </a:p>
          <a:p>
            <a:pPr lvl="1"/>
            <a:r>
              <a:rPr lang="en-US" dirty="0">
                <a:solidFill>
                  <a:srgbClr val="FF0000"/>
                </a:solidFill>
              </a:rPr>
              <a:t>commission scientific studies with flawed methodologies biased toward predetermined results </a:t>
            </a:r>
          </a:p>
          <a:p>
            <a:pPr lvl="1"/>
            <a:r>
              <a:rPr lang="en-US" dirty="0"/>
              <a:t>planting ghostwritten articles in legitimate scientific journals</a:t>
            </a:r>
            <a:endParaRPr lang="en-US" b="1" dirty="0">
              <a:solidFill>
                <a:srgbClr val="FF0000"/>
              </a:solidFill>
            </a:endParaRPr>
          </a:p>
          <a:p>
            <a:pPr marL="319088" lvl="1" indent="0">
              <a:buNone/>
            </a:pPr>
            <a:r>
              <a:rPr lang="en-US" dirty="0"/>
              <a:t>These methods undermine the scientific process and can have serious public health and safety consequences </a:t>
            </a:r>
          </a:p>
          <a:p>
            <a:endParaRPr lang="en-US" dirty="0"/>
          </a:p>
        </p:txBody>
      </p:sp>
    </p:spTree>
    <p:extLst>
      <p:ext uri="{BB962C8B-B14F-4D97-AF65-F5344CB8AC3E}">
        <p14:creationId xmlns:p14="http://schemas.microsoft.com/office/powerpoint/2010/main" val="1968297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4C7C6EA7-9AA2-8E4E-9574-F12002AAF4E0}"/>
              </a:ext>
            </a:extLst>
          </p:cNvPr>
          <p:cNvPicPr>
            <a:picLocks noGrp="1" noChangeAspect="1"/>
          </p:cNvPicPr>
          <p:nvPr>
            <p:ph idx="1"/>
          </p:nvPr>
        </p:nvPicPr>
        <p:blipFill>
          <a:blip r:embed="rId2"/>
          <a:stretch>
            <a:fillRect/>
          </a:stretch>
        </p:blipFill>
        <p:spPr>
          <a:xfrm>
            <a:off x="3277888" y="1927326"/>
            <a:ext cx="5018075" cy="4593092"/>
          </a:xfrm>
        </p:spPr>
      </p:pic>
      <p:pic>
        <p:nvPicPr>
          <p:cNvPr id="7" name="Picture 6" descr="Logo&#10;&#10;Description automatically generated with low confidence">
            <a:extLst>
              <a:ext uri="{FF2B5EF4-FFF2-40B4-BE49-F238E27FC236}">
                <a16:creationId xmlns:a16="http://schemas.microsoft.com/office/drawing/2014/main" id="{9692D659-78D0-D245-A349-186F9BEAD248}"/>
              </a:ext>
            </a:extLst>
          </p:cNvPr>
          <p:cNvPicPr>
            <a:picLocks noChangeAspect="1"/>
          </p:cNvPicPr>
          <p:nvPr/>
        </p:nvPicPr>
        <p:blipFill>
          <a:blip r:embed="rId3"/>
          <a:stretch>
            <a:fillRect/>
          </a:stretch>
        </p:blipFill>
        <p:spPr>
          <a:xfrm>
            <a:off x="3100876" y="-13156"/>
            <a:ext cx="5195087" cy="1940482"/>
          </a:xfrm>
          <a:prstGeom prst="rect">
            <a:avLst/>
          </a:prstGeom>
        </p:spPr>
      </p:pic>
    </p:spTree>
    <p:extLst>
      <p:ext uri="{BB962C8B-B14F-4D97-AF65-F5344CB8AC3E}">
        <p14:creationId xmlns:p14="http://schemas.microsoft.com/office/powerpoint/2010/main" val="3225664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3D14D-1DB5-F040-8B78-EA4A32128997}"/>
              </a:ext>
            </a:extLst>
          </p:cNvPr>
          <p:cNvSpPr>
            <a:spLocks noGrp="1"/>
          </p:cNvSpPr>
          <p:nvPr>
            <p:ph type="title"/>
          </p:nvPr>
        </p:nvSpPr>
        <p:spPr/>
        <p:txBody>
          <a:bodyPr>
            <a:normAutofit fontScale="90000"/>
          </a:bodyPr>
          <a:lstStyle/>
          <a:p>
            <a:r>
              <a:rPr lang="en-US" dirty="0"/>
              <a:t>THE TOGETHER TRIAL – MARCH 30, 2022</a:t>
            </a:r>
          </a:p>
        </p:txBody>
      </p:sp>
      <p:pic>
        <p:nvPicPr>
          <p:cNvPr id="5" name="Content Placeholder 4" descr="Graphical user interface, text, application&#10;&#10;Description automatically generated">
            <a:extLst>
              <a:ext uri="{FF2B5EF4-FFF2-40B4-BE49-F238E27FC236}">
                <a16:creationId xmlns:a16="http://schemas.microsoft.com/office/drawing/2014/main" id="{C8DC431D-23CD-444A-A74F-F2537E539582}"/>
              </a:ext>
            </a:extLst>
          </p:cNvPr>
          <p:cNvPicPr>
            <a:picLocks noGrp="1" noChangeAspect="1"/>
          </p:cNvPicPr>
          <p:nvPr>
            <p:ph idx="1"/>
          </p:nvPr>
        </p:nvPicPr>
        <p:blipFill>
          <a:blip r:embed="rId2"/>
          <a:stretch>
            <a:fillRect/>
          </a:stretch>
        </p:blipFill>
        <p:spPr>
          <a:xfrm>
            <a:off x="642257" y="2307041"/>
            <a:ext cx="10515600" cy="2279474"/>
          </a:xfrm>
        </p:spPr>
      </p:pic>
      <p:pic>
        <p:nvPicPr>
          <p:cNvPr id="9" name="Picture 8" descr="Logo&#10;&#10;Description automatically generated with medium confidence">
            <a:extLst>
              <a:ext uri="{FF2B5EF4-FFF2-40B4-BE49-F238E27FC236}">
                <a16:creationId xmlns:a16="http://schemas.microsoft.com/office/drawing/2014/main" id="{679C9403-3124-D840-8406-2FCABB9AD05C}"/>
              </a:ext>
            </a:extLst>
          </p:cNvPr>
          <p:cNvPicPr>
            <a:picLocks noChangeAspect="1"/>
          </p:cNvPicPr>
          <p:nvPr/>
        </p:nvPicPr>
        <p:blipFill>
          <a:blip r:embed="rId3"/>
          <a:stretch>
            <a:fillRect/>
          </a:stretch>
        </p:blipFill>
        <p:spPr>
          <a:xfrm>
            <a:off x="2279650" y="1255486"/>
            <a:ext cx="6946900" cy="1016000"/>
          </a:xfrm>
          <a:prstGeom prst="rect">
            <a:avLst/>
          </a:prstGeom>
        </p:spPr>
      </p:pic>
    </p:spTree>
    <p:extLst>
      <p:ext uri="{BB962C8B-B14F-4D97-AF65-F5344CB8AC3E}">
        <p14:creationId xmlns:p14="http://schemas.microsoft.com/office/powerpoint/2010/main" val="3670181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B8F41-B0AB-044D-9084-B177AC1907C7}"/>
              </a:ext>
            </a:extLst>
          </p:cNvPr>
          <p:cNvSpPr>
            <a:spLocks noGrp="1"/>
          </p:cNvSpPr>
          <p:nvPr>
            <p:ph type="title"/>
          </p:nvPr>
        </p:nvSpPr>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9CC5ABA6-B45B-9B41-8CA9-39C8929F4CE0}"/>
              </a:ext>
            </a:extLst>
          </p:cNvPr>
          <p:cNvPicPr>
            <a:picLocks noGrp="1" noChangeAspect="1"/>
          </p:cNvPicPr>
          <p:nvPr>
            <p:ph idx="1"/>
          </p:nvPr>
        </p:nvPicPr>
        <p:blipFill>
          <a:blip r:embed="rId2"/>
          <a:stretch>
            <a:fillRect/>
          </a:stretch>
        </p:blipFill>
        <p:spPr>
          <a:xfrm>
            <a:off x="704850" y="365126"/>
            <a:ext cx="10515600" cy="1957691"/>
          </a:xfrm>
        </p:spPr>
      </p:pic>
      <p:pic>
        <p:nvPicPr>
          <p:cNvPr id="7" name="Picture 6" descr="Text&#10;&#10;Description automatically generated">
            <a:extLst>
              <a:ext uri="{FF2B5EF4-FFF2-40B4-BE49-F238E27FC236}">
                <a16:creationId xmlns:a16="http://schemas.microsoft.com/office/drawing/2014/main" id="{6E7468FC-68FE-B54C-813B-71853E4B63BE}"/>
              </a:ext>
            </a:extLst>
          </p:cNvPr>
          <p:cNvPicPr>
            <a:picLocks noChangeAspect="1"/>
          </p:cNvPicPr>
          <p:nvPr/>
        </p:nvPicPr>
        <p:blipFill>
          <a:blip r:embed="rId3"/>
          <a:stretch>
            <a:fillRect/>
          </a:stretch>
        </p:blipFill>
        <p:spPr>
          <a:xfrm>
            <a:off x="196850" y="2255534"/>
            <a:ext cx="11531600" cy="4559300"/>
          </a:xfrm>
          <a:prstGeom prst="rect">
            <a:avLst/>
          </a:prstGeom>
        </p:spPr>
      </p:pic>
    </p:spTree>
    <p:extLst>
      <p:ext uri="{BB962C8B-B14F-4D97-AF65-F5344CB8AC3E}">
        <p14:creationId xmlns:p14="http://schemas.microsoft.com/office/powerpoint/2010/main" val="3818397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person, suit&#10;&#10;Description automatically generated">
            <a:extLst>
              <a:ext uri="{FF2B5EF4-FFF2-40B4-BE49-F238E27FC236}">
                <a16:creationId xmlns:a16="http://schemas.microsoft.com/office/drawing/2014/main" id="{FCDEA9A5-793B-8045-BE8C-FFDE4EBB7189}"/>
              </a:ext>
            </a:extLst>
          </p:cNvPr>
          <p:cNvPicPr>
            <a:picLocks noGrp="1" noChangeAspect="1"/>
          </p:cNvPicPr>
          <p:nvPr>
            <p:ph idx="1"/>
          </p:nvPr>
        </p:nvPicPr>
        <p:blipFill>
          <a:blip r:embed="rId2"/>
          <a:stretch>
            <a:fillRect/>
          </a:stretch>
        </p:blipFill>
        <p:spPr>
          <a:xfrm>
            <a:off x="2246406" y="2506662"/>
            <a:ext cx="7699186" cy="4351338"/>
          </a:xfrm>
        </p:spPr>
      </p:pic>
      <p:pic>
        <p:nvPicPr>
          <p:cNvPr id="7" name="Picture 6" descr="Graphical user interface, text, application, email&#10;&#10;Description automatically generated">
            <a:extLst>
              <a:ext uri="{FF2B5EF4-FFF2-40B4-BE49-F238E27FC236}">
                <a16:creationId xmlns:a16="http://schemas.microsoft.com/office/drawing/2014/main" id="{EE4C8F99-F6BE-4344-853E-B7C7D1781A5D}"/>
              </a:ext>
            </a:extLst>
          </p:cNvPr>
          <p:cNvPicPr>
            <a:picLocks noChangeAspect="1"/>
          </p:cNvPicPr>
          <p:nvPr/>
        </p:nvPicPr>
        <p:blipFill rotWithShape="1">
          <a:blip r:embed="rId3"/>
          <a:srcRect t="63838"/>
          <a:stretch/>
        </p:blipFill>
        <p:spPr>
          <a:xfrm>
            <a:off x="1367677" y="1329531"/>
            <a:ext cx="9456643" cy="1409700"/>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E5556D2D-EFEF-7C4E-9EE5-7EB8D3C46CFB}"/>
              </a:ext>
            </a:extLst>
          </p:cNvPr>
          <p:cNvPicPr>
            <a:picLocks noChangeAspect="1"/>
          </p:cNvPicPr>
          <p:nvPr/>
        </p:nvPicPr>
        <p:blipFill rotWithShape="1">
          <a:blip r:embed="rId3"/>
          <a:srcRect b="63838"/>
          <a:stretch/>
        </p:blipFill>
        <p:spPr>
          <a:xfrm>
            <a:off x="1367676" y="19050"/>
            <a:ext cx="9456643" cy="1409700"/>
          </a:xfrm>
          <a:prstGeom prst="rect">
            <a:avLst/>
          </a:prstGeom>
        </p:spPr>
      </p:pic>
    </p:spTree>
    <p:extLst>
      <p:ext uri="{BB962C8B-B14F-4D97-AF65-F5344CB8AC3E}">
        <p14:creationId xmlns:p14="http://schemas.microsoft.com/office/powerpoint/2010/main" val="3603504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EAC95-DB35-6944-BA18-825159DDBEEC}"/>
              </a:ext>
            </a:extLst>
          </p:cNvPr>
          <p:cNvSpPr>
            <a:spLocks noGrp="1"/>
          </p:cNvSpPr>
          <p:nvPr>
            <p:ph type="title"/>
          </p:nvPr>
        </p:nvSpPr>
        <p:spPr>
          <a:xfrm>
            <a:off x="838200" y="136525"/>
            <a:ext cx="10515600" cy="1325563"/>
          </a:xfrm>
        </p:spPr>
        <p:txBody>
          <a:bodyPr/>
          <a:lstStyle/>
          <a:p>
            <a:r>
              <a:rPr lang="en-US" dirty="0"/>
              <a:t>CONFLICTS OF INTEREST UP THE WAZOO (that the FLCCC doesn’t have)</a:t>
            </a:r>
          </a:p>
        </p:txBody>
      </p:sp>
      <p:sp>
        <p:nvSpPr>
          <p:cNvPr id="3" name="Text Placeholder 2">
            <a:extLst>
              <a:ext uri="{FF2B5EF4-FFF2-40B4-BE49-F238E27FC236}">
                <a16:creationId xmlns:a16="http://schemas.microsoft.com/office/drawing/2014/main" id="{202BBF95-38B3-9844-86A6-C1611627A33D}"/>
              </a:ext>
            </a:extLst>
          </p:cNvPr>
          <p:cNvSpPr>
            <a:spLocks noGrp="1"/>
          </p:cNvSpPr>
          <p:nvPr>
            <p:ph type="body" idx="1"/>
          </p:nvPr>
        </p:nvSpPr>
        <p:spPr>
          <a:xfrm>
            <a:off x="489857" y="1462088"/>
            <a:ext cx="10863943" cy="5032375"/>
          </a:xfrm>
        </p:spPr>
        <p:txBody>
          <a:bodyPr>
            <a:normAutofit fontScale="62500" lnSpcReduction="20000"/>
          </a:bodyPr>
          <a:lstStyle/>
          <a:p>
            <a:r>
              <a:rPr lang="en-US" b="1" i="1" dirty="0"/>
              <a:t>Possibly the largest financial conflict of interest of any trial to date.</a:t>
            </a:r>
            <a:r>
              <a:rPr lang="en-US" dirty="0"/>
              <a:t> Disclosed conflicts of interest include: Pfizer, Merck, Bill &amp; Melinda Gates Foundation, Australian Government, Rainwater Charitable Foundation, Fast Grants, Medicines Development for Global Health, Novaquest, Regeneron, Astrazeneca, Daichi Sankyo, Commonwealth Science and Research Organization, and Card Research. Many conflicts of interest appear unreported. For example, Unitaid is a sponsor </a:t>
            </a:r>
            <a:r>
              <a:rPr lang="en-US" i="1" dirty="0"/>
              <a:t>[</a:t>
            </a:r>
            <a:r>
              <a:rPr lang="en-US" i="1" dirty="0">
                <a:hlinkClick r:id="rId2"/>
              </a:rPr>
              <a:t>Harper</a:t>
            </a:r>
            <a:r>
              <a:rPr lang="en-US" i="1" dirty="0"/>
              <a:t>, </a:t>
            </a:r>
            <a:r>
              <a:rPr lang="en-US" i="1" dirty="0">
                <a:hlinkClick r:id="rId3"/>
              </a:rPr>
              <a:t>togethertrial.com</a:t>
            </a:r>
            <a:r>
              <a:rPr lang="en-US" i="1" dirty="0"/>
              <a:t>]</a:t>
            </a:r>
            <a:r>
              <a:rPr lang="en-US" dirty="0"/>
              <a:t>.</a:t>
            </a:r>
          </a:p>
          <a:p>
            <a:r>
              <a:rPr lang="en-US" b="1" i="1" dirty="0"/>
              <a:t>Analysis done by a company that receives payment from and works closely with Pfizer.</a:t>
            </a:r>
            <a:r>
              <a:rPr lang="en-US" dirty="0"/>
              <a:t> All analyses were done by Cytel. Cytel is a statistical modelling company that helps pharmaceutical companies get approval — they work very closely with Pfizer  Cytel's software and services are used by the top 30 pharmaceutical companies </a:t>
            </a:r>
          </a:p>
          <a:p>
            <a:r>
              <a:rPr lang="en-US" dirty="0"/>
              <a:t>A co-principal investigator works for Cytel and the Gates Foundation: </a:t>
            </a:r>
            <a:r>
              <a:rPr lang="en-US" i="1" dirty="0"/>
              <a:t>"The majority of the time I work for a company called Cytel, where I design clinical trials, predominantly for the Bill &amp; Melinda Gates Foundation."</a:t>
            </a:r>
            <a:endParaRPr lang="en-US" dirty="0"/>
          </a:p>
          <a:p>
            <a:r>
              <a:rPr lang="en-US" dirty="0"/>
              <a:t>The Gates Foundation is a founding partner of GAVI, which took out Google ads telling people not to use ivermectin and a major funder of Unitaid, which may have modified the results of the Hill meta analysis in a way that prevented adoption </a:t>
            </a:r>
            <a:endParaRPr lang="en-US" i="1" dirty="0"/>
          </a:p>
          <a:p>
            <a:r>
              <a:rPr lang="en-US" b="1" i="1" dirty="0"/>
              <a:t>Associated with MMS Holdings.</a:t>
            </a:r>
            <a:r>
              <a:rPr lang="en-US" dirty="0"/>
              <a:t> The trial is associated with MMS Holdings whose mission includes helping pharmaceutical companies get approval and designing scientific studies that help them get approval. One of their clients is Pfizer </a:t>
            </a:r>
            <a:endParaRPr lang="en-US" i="1" dirty="0"/>
          </a:p>
          <a:p>
            <a:r>
              <a:rPr lang="en-US" b="1" i="1" dirty="0"/>
              <a:t>Certara.</a:t>
            </a:r>
            <a:r>
              <a:rPr lang="en-US" dirty="0"/>
              <a:t> One of the senior investigators was Dr. Craig Rayner, President of Integrated Drug Development at Certara - another company with a similar mission to MMS Holdings. They state on their website that: "Since 2014, our customers have received over 90% of new drug and biologic approvals by the FDA." One of their clients is Pfizer </a:t>
            </a:r>
          </a:p>
        </p:txBody>
      </p:sp>
    </p:spTree>
    <p:extLst>
      <p:ext uri="{BB962C8B-B14F-4D97-AF65-F5344CB8AC3E}">
        <p14:creationId xmlns:p14="http://schemas.microsoft.com/office/powerpoint/2010/main" val="2966526154"/>
      </p:ext>
    </p:extLst>
  </p:cSld>
  <p:clrMapOvr>
    <a:masterClrMapping/>
  </p:clrMapOvr>
  <p:transition spd="med"/>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62143</TotalTime>
  <Words>2539</Words>
  <Application>Microsoft Macintosh PowerPoint</Application>
  <PresentationFormat>Widescreen</PresentationFormat>
  <Paragraphs>140</Paragraphs>
  <Slides>34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Wingdings</vt:lpstr>
      <vt:lpstr>Wingdings 2</vt:lpstr>
      <vt:lpstr>Office</vt:lpstr>
      <vt:lpstr>THE WAR ON GENERIC, REPURPOSED MEDICINES IN COVID-19:  THE TOGETHER TRIAL</vt:lpstr>
      <vt:lpstr>DESPITE OVER TWO DOZEN REPURPOSED MEDICATIONS WITH CLINICAL TRIALS SHOWING EFFICACY IN COVID, NONE ARE RECOMMENDED IN THE U.S. </vt:lpstr>
      <vt:lpstr>CORPORATE TACTICS TO COUNTER “SCIENCE INCONVENIENT TO THEIR INTERESTS”</vt:lpstr>
      <vt:lpstr>PHARMACEUTICAL COMPANY “DISINFORMATION” TACTICS</vt:lpstr>
      <vt:lpstr>PowerPoint Presentation</vt:lpstr>
      <vt:lpstr>THE TOGETHER TRIAL – MARCH 30, 2022</vt:lpstr>
      <vt:lpstr>PowerPoint Presentation</vt:lpstr>
      <vt:lpstr>PowerPoint Presentation</vt:lpstr>
      <vt:lpstr>CONFLICTS OF INTEREST UP THE WAZOO (that the FLCCC doesn’t have)</vt:lpstr>
      <vt:lpstr>PowerPoint Presentation</vt:lpstr>
      <vt:lpstr>THE CAMPAIGN AGAINST GENERIC MEDICINES IS A WAR OF INFORMATION</vt:lpstr>
      <vt:lpstr>“THE DIVERSION” IS THE MOST IMPACTFUL TACTIC OF THE DISINFROMATION PLAYBOOK</vt:lpstr>
      <vt:lpstr>The Four “High Impact” RCTs of Ivermectin</vt:lpstr>
      <vt:lpstr>FATAL FLAW #1 – conducting the trial in an area where ivermectin use was rampant.. And not having use as an exclusion criteria???</vt:lpstr>
      <vt:lpstr>Brazil was promoting early treatment</vt:lpstr>
      <vt:lpstr>Sales of IVM were skyrocketing in the region</vt:lpstr>
      <vt:lpstr>PowerPoint Presentation</vt:lpstr>
      <vt:lpstr>FATAL FLAW #2 and #3.. DOSING And Duration</vt:lpstr>
      <vt:lpstr>More “Funny Business” with Dosing</vt:lpstr>
      <vt:lpstr>PLACEBO PATIENTS AND IVM PATIENTS WERE NOT ENROLLED AT THE SAME TIME - BUMMER</vt:lpstr>
      <vt:lpstr>THE OVERPERFORMING MISSING DAY-OF-ONSET PATIENTS</vt:lpstr>
      <vt:lpstr>THE OVER PERFORMING  3-DAY PLACEBO GROUP?</vt:lpstr>
      <vt:lpstr>Trial Completed 7 Months Ago.. Why did it take 7 months to publish with the entire world waiting?</vt:lpstr>
      <vt:lpstr>7 MONTHS LATER, “VERE IS ZE DATA”?</vt:lpstr>
      <vt:lpstr>TOO MANY ISSUES REMAIN TO TALK ABOUT… HOW ABOUT JUST 3 MORE</vt:lpstr>
      <vt:lpstr>THIS JUST IN.. THEY CHANGED THE DATA YESTERDAY.. AFTER PUBLICATION??</vt:lpstr>
      <vt:lpstr>CONFLICTED RESEARCHERS WITH “NOTHING TO HIDE” START TALKING FROM BOTH SIDES OF THEIR MOUTH</vt:lpstr>
      <vt:lpstr>7 MONTHS LATER, DESPITE SHENANIGANS…BAYESIAN STATISTICS FINDS HIGH LIKELIHOOD OF SUPERIORITY</vt:lpstr>
      <vt:lpstr>PowerPoint Presentation</vt:lpstr>
      <vt:lpstr>PowerPoint Presentation</vt:lpstr>
      <vt:lpstr>PowerPoint Presentation</vt:lpstr>
      <vt:lpstr>PowerPoint Presentation</vt:lpstr>
      <vt:lpstr>STEVE KIRSCH ASKED ED MILLS TO HAVE A PUBLIC DISCUSSION WITH ME</vt:lpstr>
      <vt:lpstr>Evidence Based Medicine Lie #2 “Results from studies with ‘high risks of bias’ cannot be trusted”</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Review of the Clinical Trials Evidence Base Demonstrating the Efficacy of Ivermectin in the Prophylaxis and Treatment of COVID-19</dc:title>
  <dc:creator>Pierre Kory</dc:creator>
  <cp:lastModifiedBy>Zahra</cp:lastModifiedBy>
  <cp:revision>880</cp:revision>
  <dcterms:created xsi:type="dcterms:W3CDTF">2021-01-15T19:14:44Z</dcterms:created>
  <dcterms:modified xsi:type="dcterms:W3CDTF">2022-04-07T01:49:50Z</dcterms:modified>
</cp:coreProperties>
</file>